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63" r:id="rId5"/>
    <p:sldId id="264" r:id="rId6"/>
    <p:sldId id="266" r:id="rId7"/>
    <p:sldId id="259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7" r:id="rId17"/>
    <p:sldId id="276" r:id="rId18"/>
    <p:sldId id="279" r:id="rId19"/>
    <p:sldId id="27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85852" y="1357298"/>
            <a:ext cx="7272808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Сергей Владимирович Михалков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28992" y="5357826"/>
            <a:ext cx="4008508" cy="833596"/>
          </a:xfrm>
        </p:spPr>
        <p:txBody>
          <a:bodyPr>
            <a:noAutofit/>
          </a:bodyPr>
          <a:lstStyle/>
          <a:p>
            <a:r>
              <a:rPr lang="ru-RU" sz="1600" i="1" dirty="0" smtClean="0">
                <a:solidFill>
                  <a:schemeClr val="tx1"/>
                </a:solidFill>
                <a:latin typeface="Calibri" pitchFamily="34" charset="0"/>
              </a:rPr>
              <a:t>Автор работы:</a:t>
            </a:r>
          </a:p>
          <a:p>
            <a:r>
              <a:rPr lang="ru-RU" sz="1600" i="1" dirty="0" smtClean="0">
                <a:solidFill>
                  <a:schemeClr val="tx1"/>
                </a:solidFill>
                <a:latin typeface="Calibri" pitchFamily="34" charset="0"/>
              </a:rPr>
              <a:t>Голованова  Ксения Валерьевна</a:t>
            </a:r>
          </a:p>
          <a:p>
            <a:r>
              <a:rPr lang="ru-RU" sz="1600" i="1" dirty="0" smtClean="0">
                <a:solidFill>
                  <a:schemeClr val="tx1"/>
                </a:solidFill>
                <a:latin typeface="Calibri" pitchFamily="34" charset="0"/>
              </a:rPr>
              <a:t>МБОУ «</a:t>
            </a:r>
            <a:r>
              <a:rPr lang="ru-RU" sz="1600" i="1" dirty="0" err="1" smtClean="0">
                <a:solidFill>
                  <a:schemeClr val="tx1"/>
                </a:solidFill>
                <a:latin typeface="Calibri" pitchFamily="34" charset="0"/>
              </a:rPr>
              <a:t>Арефинская</a:t>
            </a:r>
            <a:r>
              <a:rPr lang="ru-RU" sz="1600" i="1" dirty="0" smtClean="0">
                <a:solidFill>
                  <a:schemeClr val="tx1"/>
                </a:solidFill>
                <a:latin typeface="Calibri" pitchFamily="34" charset="0"/>
              </a:rPr>
              <a:t>» СОШ</a:t>
            </a:r>
          </a:p>
          <a:p>
            <a:pPr algn="ctr">
              <a:spcBef>
                <a:spcPts val="0"/>
              </a:spcBef>
              <a:buNone/>
            </a:pPr>
            <a:endParaRPr lang="ru-RU" sz="22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+mn-lt"/>
              </a:rPr>
              <a:t>В годы Великой Отечественной войны</a:t>
            </a:r>
            <a:endParaRPr lang="ru-RU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552" y="1628801"/>
            <a:ext cx="4464496" cy="4248472"/>
          </a:xfrm>
        </p:spPr>
        <p:txBody>
          <a:bodyPr>
            <a:normAutofit fontScale="77500" lnSpcReduction="2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dirty="0">
                <a:ea typeface="Calibri"/>
                <a:cs typeface="Times New Roman"/>
              </a:rPr>
              <a:t>Во время Великой Отечественной войны Михалков не отсиживался в тылу, а принимал активное участие в военных действиях. Вместе с войсками отступал до</a:t>
            </a:r>
            <a:r>
              <a:rPr lang="ru-RU" dirty="0">
                <a:solidFill>
                  <a:srgbClr val="000000"/>
                </a:solidFill>
                <a:ea typeface="Calibri"/>
                <a:cs typeface="Times New Roman"/>
              </a:rPr>
              <a:t> </a:t>
            </a:r>
            <a:r>
              <a:rPr lang="ru-RU" dirty="0">
                <a:ea typeface="Calibri"/>
                <a:cs typeface="Times New Roman"/>
              </a:rPr>
              <a:t>Сталинграда, был контужен. И всю войну проработал военным корреспондентом газет «Во славу Родины» и «Сталинский сокол». Работал над сценариями к фильмам и мультфильмам. Создавал классические басни.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 smtClean="0">
                <a:ea typeface="Calibri"/>
                <a:cs typeface="Times New Roman"/>
              </a:rPr>
              <a:t>                   Награждён </a:t>
            </a:r>
            <a:r>
              <a:rPr lang="ru-RU" dirty="0">
                <a:ea typeface="Calibri"/>
                <a:cs typeface="Times New Roman"/>
              </a:rPr>
              <a:t>боевыми </a:t>
            </a:r>
            <a:r>
              <a:rPr lang="ru-RU" dirty="0" smtClean="0">
                <a:ea typeface="Calibri"/>
                <a:cs typeface="Times New Roman"/>
              </a:rPr>
              <a:t>                 о                  орденами </a:t>
            </a:r>
            <a:r>
              <a:rPr lang="ru-RU" dirty="0">
                <a:ea typeface="Calibri"/>
                <a:cs typeface="Times New Roman"/>
              </a:rPr>
              <a:t>и медалями. 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56792"/>
            <a:ext cx="3477093" cy="406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46139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67944" y="764704"/>
            <a:ext cx="4618856" cy="5361459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ru-RU" sz="2500" dirty="0" smtClean="0">
                <a:ln w="6350">
                  <a:noFill/>
                </a:ln>
                <a:ea typeface="+mj-ea"/>
                <a:cs typeface="+mj-cs"/>
              </a:rPr>
              <a:t>   В</a:t>
            </a:r>
            <a:r>
              <a:rPr lang="ru-RU" sz="2500" dirty="0">
                <a:ln w="6350">
                  <a:noFill/>
                </a:ln>
                <a:ea typeface="+mj-ea"/>
                <a:cs typeface="+mj-cs"/>
              </a:rPr>
              <a:t> 1943 году правительство СССР принимает решение о смене старого гимна «Интернационал</a:t>
            </a:r>
            <a:r>
              <a:rPr lang="ru-RU" sz="2500" dirty="0" smtClean="0">
                <a:ln w="6350">
                  <a:noFill/>
                </a:ln>
                <a:ea typeface="+mj-ea"/>
                <a:cs typeface="+mj-cs"/>
              </a:rPr>
              <a:t>».</a:t>
            </a:r>
          </a:p>
          <a:p>
            <a:pPr marL="0" indent="0" algn="r">
              <a:buNone/>
            </a:pPr>
            <a:r>
              <a:rPr lang="ru-RU" sz="2500" dirty="0" smtClean="0">
                <a:ln w="6350">
                  <a:noFill/>
                </a:ln>
                <a:ea typeface="+mj-ea"/>
                <a:cs typeface="+mj-cs"/>
              </a:rPr>
              <a:t>    </a:t>
            </a:r>
            <a:r>
              <a:rPr lang="ru-RU" sz="2400" dirty="0" smtClean="0">
                <a:ea typeface="Times New Roman"/>
              </a:rPr>
              <a:t>К </a:t>
            </a:r>
            <a:r>
              <a:rPr lang="ru-RU" sz="2400" dirty="0">
                <a:ea typeface="Times New Roman"/>
              </a:rPr>
              <a:t>созданию текста нового гимна были привлечены многие известные поэты. По итогам конкурса лучшим был признан текст журналиста и поэта </a:t>
            </a:r>
            <a:r>
              <a:rPr lang="ru-RU" sz="2400" dirty="0" smtClean="0">
                <a:ea typeface="Times New Roman"/>
              </a:rPr>
              <a:t>Габриэля Эль-</a:t>
            </a:r>
            <a:r>
              <a:rPr lang="ru-RU" sz="2400" dirty="0" err="1" smtClean="0">
                <a:ea typeface="Times New Roman"/>
              </a:rPr>
              <a:t>Регистана</a:t>
            </a:r>
            <a:r>
              <a:rPr lang="ru-RU" sz="2400" dirty="0" smtClean="0">
                <a:ea typeface="Times New Roman"/>
              </a:rPr>
              <a:t>, созданный </a:t>
            </a:r>
            <a:r>
              <a:rPr lang="ru-RU" sz="2400" dirty="0">
                <a:ea typeface="Times New Roman"/>
              </a:rPr>
              <a:t>в соавторстве с Сергеем Михалковым. </a:t>
            </a:r>
            <a:endParaRPr lang="ru-RU" sz="2400" dirty="0" smtClean="0">
              <a:ea typeface="Times New Roman"/>
            </a:endParaRPr>
          </a:p>
          <a:p>
            <a:pPr marL="0" indent="0" algn="r">
              <a:buNone/>
            </a:pPr>
            <a:r>
              <a:rPr lang="ru-RU" sz="2400" dirty="0">
                <a:ln w="6350">
                  <a:noFill/>
                </a:ln>
                <a:ea typeface="+mj-ea"/>
                <a:cs typeface="+mj-cs"/>
              </a:rPr>
              <a:t> </a:t>
            </a:r>
            <a:r>
              <a:rPr lang="ru-RU" sz="2400" dirty="0" smtClean="0">
                <a:ln w="6350">
                  <a:noFill/>
                </a:ln>
                <a:ea typeface="+mj-ea"/>
                <a:cs typeface="+mj-cs"/>
              </a:rPr>
              <a:t>  </a:t>
            </a:r>
            <a:r>
              <a:rPr lang="ru-RU" sz="2500" dirty="0" smtClean="0">
                <a:ln w="6350">
                  <a:noFill/>
                </a:ln>
                <a:ea typeface="+mj-ea"/>
                <a:cs typeface="+mj-cs"/>
              </a:rPr>
              <a:t>Первое </a:t>
            </a:r>
            <a:r>
              <a:rPr lang="ru-RU" sz="2500" dirty="0">
                <a:ln w="6350">
                  <a:noFill/>
                </a:ln>
                <a:ea typeface="+mj-ea"/>
                <a:cs typeface="+mj-cs"/>
              </a:rPr>
              <a:t>исполнение Государственного гимна СССР по Всесоюзному радио состоялось в новогоднюю ночь 1 января 1944 года.</a:t>
            </a:r>
            <a:br>
              <a:rPr lang="ru-RU" sz="2500" dirty="0">
                <a:ln w="6350">
                  <a:noFill/>
                </a:ln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28645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43406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72819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/>
                <a:ea typeface="Times New Roman"/>
              </a:rPr>
              <a:t>П</a:t>
            </a:r>
            <a:r>
              <a:rPr lang="ru-RU" sz="2800" dirty="0">
                <a:solidFill>
                  <a:srgbClr val="C00000"/>
                </a:solidFill>
                <a:latin typeface="Times New Roman"/>
                <a:ea typeface="Times New Roman"/>
              </a:rPr>
              <a:t>осле войны </a:t>
            </a:r>
            <a:r>
              <a:rPr lang="ru-RU" sz="2800" dirty="0">
                <a:latin typeface="Times New Roman"/>
                <a:ea typeface="Times New Roman"/>
              </a:rPr>
              <a:t>Михалков продолжает литературную деятельность, работает в разных жанрах детской литературы, создаёт пьесы для детских театров.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1600" y="1988840"/>
            <a:ext cx="3816424" cy="420933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ea typeface="Times New Roman"/>
              </a:rPr>
              <a:t>В 1947 г. совершил путешествие вокруг Европы на военном корабле «Лена», о чём им написана в соавторстве с </a:t>
            </a:r>
            <a:r>
              <a:rPr lang="ru-RU" dirty="0" err="1">
                <a:ea typeface="Times New Roman"/>
              </a:rPr>
              <a:t>Л.Кассилем</a:t>
            </a:r>
            <a:r>
              <a:rPr lang="ru-RU" dirty="0">
                <a:ea typeface="Times New Roman"/>
              </a:rPr>
              <a:t> книга </a:t>
            </a:r>
            <a:r>
              <a:rPr lang="ru-RU" dirty="0" smtClean="0">
                <a:ea typeface="Times New Roman"/>
              </a:rPr>
              <a:t>     «</a:t>
            </a:r>
            <a:r>
              <a:rPr lang="ru-RU" dirty="0">
                <a:ea typeface="Times New Roman"/>
              </a:rPr>
              <a:t>Европа слева». 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32856"/>
            <a:ext cx="2565066" cy="3260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7920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42394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sz="2800" b="1" dirty="0">
                <a:latin typeface="+mn-lt"/>
                <a:ea typeface="Calibri"/>
                <a:cs typeface="Times New Roman"/>
              </a:rPr>
              <a:t> </a:t>
            </a:r>
            <a:r>
              <a:rPr lang="ru-RU" sz="2800" b="1" dirty="0" smtClean="0">
                <a:latin typeface="+mn-lt"/>
                <a:ea typeface="Calibri"/>
                <a:cs typeface="Times New Roman"/>
              </a:rPr>
              <a:t>   </a:t>
            </a:r>
            <a:r>
              <a:rPr lang="ru-RU" sz="2800" dirty="0" smtClean="0">
                <a:latin typeface="+mn-lt"/>
                <a:ea typeface="Calibri"/>
                <a:cs typeface="Times New Roman"/>
              </a:rPr>
              <a:t>С </a:t>
            </a:r>
            <a:r>
              <a:rPr lang="ru-RU" sz="2800" dirty="0">
                <a:latin typeface="+mn-lt"/>
                <a:ea typeface="Calibri"/>
                <a:cs typeface="Times New Roman"/>
              </a:rPr>
              <a:t>1956 года </a:t>
            </a:r>
            <a:r>
              <a:rPr lang="ru-RU" sz="2800" dirty="0" err="1" smtClean="0">
                <a:latin typeface="+mn-lt"/>
                <a:ea typeface="Calibri"/>
                <a:cs typeface="Times New Roman"/>
              </a:rPr>
              <a:t>С.Михалков</a:t>
            </a:r>
            <a:r>
              <a:rPr lang="ru-RU" sz="2800" dirty="0" smtClean="0">
                <a:latin typeface="+mn-lt"/>
                <a:ea typeface="Calibri"/>
                <a:cs typeface="Times New Roman"/>
              </a:rPr>
              <a:t> являлся </a:t>
            </a:r>
            <a:r>
              <a:rPr lang="ru-RU" sz="2800" dirty="0">
                <a:latin typeface="+mn-lt"/>
                <a:ea typeface="Calibri"/>
                <a:cs typeface="Times New Roman"/>
              </a:rPr>
              <a:t>редактором детского журнала «Веселые картинки». </a:t>
            </a:r>
            <a:r>
              <a:rPr lang="ru-RU" sz="2800" dirty="0" smtClean="0">
                <a:latin typeface="+mn-lt"/>
                <a:ea typeface="Calibri"/>
                <a:cs typeface="Times New Roman"/>
              </a:rPr>
              <a:t/>
            </a:r>
            <a:br>
              <a:rPr lang="ru-RU" sz="2800" dirty="0" smtClean="0">
                <a:latin typeface="+mn-lt"/>
                <a:ea typeface="Calibri"/>
                <a:cs typeface="Times New Roman"/>
              </a:rPr>
            </a:br>
            <a:r>
              <a:rPr lang="ru-RU" sz="2800" dirty="0" smtClean="0">
                <a:latin typeface="+mn-lt"/>
                <a:ea typeface="Calibri"/>
                <a:cs typeface="Times New Roman"/>
              </a:rPr>
              <a:t>В</a:t>
            </a:r>
            <a:r>
              <a:rPr lang="ru-RU" sz="2800" dirty="0">
                <a:latin typeface="+mn-lt"/>
                <a:ea typeface="Calibri"/>
                <a:cs typeface="Times New Roman"/>
              </a:rPr>
              <a:t> 1962 году Михалков выступил автором идеи и организатором сатирического киножурнала «Фитиль». Впоследствии активно работал над созданием киножурнала и писал сценарии для отдельных эпизодов.</a:t>
            </a:r>
            <a:br>
              <a:rPr lang="ru-RU" sz="2800" dirty="0">
                <a:latin typeface="+mn-lt"/>
                <a:ea typeface="Calibri"/>
                <a:cs typeface="Times New Roman"/>
              </a:rPr>
            </a:br>
            <a:endParaRPr lang="ru-RU" sz="2800" dirty="0">
              <a:latin typeface="+mn-l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399121"/>
            <a:ext cx="2088232" cy="264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1553" y="3385446"/>
            <a:ext cx="2829624" cy="266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28013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3816424"/>
          </a:xfrm>
        </p:spPr>
        <p:txBody>
          <a:bodyPr>
            <a:noAutofit/>
          </a:bodyPr>
          <a:lstStyle/>
          <a:p>
            <a:r>
              <a:rPr lang="ru-RU" sz="3600" dirty="0">
                <a:ln w="6350">
                  <a:noFill/>
                </a:ln>
                <a:solidFill>
                  <a:srgbClr val="C00000"/>
                </a:solidFill>
                <a:latin typeface="+mn-lt"/>
              </a:rPr>
              <a:t>Сергей Михалков является автором эпитафии на могиле Неизвестного солдата у кремлевской стены: </a:t>
            </a:r>
            <a:br>
              <a:rPr lang="ru-RU" sz="3600" dirty="0">
                <a:ln w="6350">
                  <a:noFill/>
                </a:ln>
                <a:solidFill>
                  <a:srgbClr val="C00000"/>
                </a:solidFill>
                <a:latin typeface="+mn-lt"/>
              </a:rPr>
            </a:br>
            <a:r>
              <a:rPr lang="ru-RU" sz="3600" dirty="0">
                <a:ln w="6350">
                  <a:noFill/>
                </a:ln>
                <a:latin typeface="+mn-lt"/>
              </a:rPr>
              <a:t/>
            </a:r>
            <a:br>
              <a:rPr lang="ru-RU" sz="3600" dirty="0">
                <a:ln w="6350">
                  <a:noFill/>
                </a:ln>
                <a:latin typeface="+mn-lt"/>
              </a:rPr>
            </a:br>
            <a:r>
              <a:rPr lang="ru-RU" dirty="0">
                <a:ln w="6350">
                  <a:noFill/>
                </a:ln>
                <a:latin typeface="+mn-lt"/>
              </a:rPr>
              <a:t>«Имя твоё неизвестно, подвиг твой бессмертен».</a:t>
            </a:r>
            <a:r>
              <a:rPr lang="ru-RU" sz="3600" dirty="0">
                <a:ln w="6350">
                  <a:noFill/>
                </a:ln>
                <a:latin typeface="+mn-lt"/>
              </a:rPr>
              <a:t/>
            </a:r>
            <a:br>
              <a:rPr lang="ru-RU" sz="3600" dirty="0">
                <a:ln w="6350">
                  <a:noFill/>
                </a:ln>
                <a:latin typeface="+mn-lt"/>
              </a:rPr>
            </a:br>
            <a:endParaRPr lang="ru-RU" sz="3600" dirty="0">
              <a:latin typeface="+mn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33056"/>
            <a:ext cx="3047999" cy="245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46561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83968" y="548680"/>
            <a:ext cx="4402832" cy="5577483"/>
          </a:xfrm>
        </p:spPr>
        <p:txBody>
          <a:bodyPr/>
          <a:lstStyle/>
          <a:p>
            <a:pPr marL="0" lvl="0" indent="0" algn="r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ru-RU" dirty="0"/>
              <a:t>Сергей Михалков написал более чем к 40 мультфильмам сценарии, </a:t>
            </a:r>
          </a:p>
          <a:p>
            <a:pPr marL="0" lvl="0" indent="0" algn="r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ru-RU" dirty="0"/>
              <a:t>более 50 стихотворений для детей, </a:t>
            </a:r>
          </a:p>
          <a:p>
            <a:pPr marL="0" lvl="0" indent="0" algn="r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ru-RU" dirty="0"/>
              <a:t>около 20 сценариев к фильмам, </a:t>
            </a:r>
          </a:p>
          <a:p>
            <a:pPr marL="0" lvl="0" indent="0" algn="r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ru-RU" dirty="0"/>
              <a:t>также писал басни и занимался драматургией.</a:t>
            </a:r>
          </a:p>
          <a:p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3538736" cy="3886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33390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4038600" cy="5073427"/>
          </a:xfrm>
        </p:spPr>
        <p:txBody>
          <a:bodyPr/>
          <a:lstStyle/>
          <a:p>
            <a:pPr marL="0" lvl="0" indent="0" algn="ctr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ru-RU" dirty="0"/>
              <a:t>Президент России Владимир Путин награждает Сергея Михалкова орденом </a:t>
            </a:r>
            <a:br>
              <a:rPr lang="ru-RU" dirty="0"/>
            </a:br>
            <a:r>
              <a:rPr lang="ru-RU" dirty="0"/>
              <a:t>«За заслуги перед Отечеством» II степени</a:t>
            </a:r>
            <a:br>
              <a:rPr lang="ru-RU" dirty="0"/>
            </a:br>
            <a:r>
              <a:rPr lang="ru-RU" dirty="0"/>
              <a:t>(13 марта 2003 г.)</a:t>
            </a:r>
          </a:p>
          <a:p>
            <a:pPr algn="ctr"/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68760"/>
            <a:ext cx="4038600" cy="37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39817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4992062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ru-RU" sz="3200" dirty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За выдающийся вклад в развитие отечественной и иностранной литературы и культуры, многолетнюю творческую и общественную деятельность награжден:</a:t>
            </a:r>
            <a:r>
              <a:rPr lang="ru-RU" sz="3200" i="1" dirty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 </a:t>
            </a:r>
            <a:br>
              <a:rPr lang="ru-RU" sz="3200" i="1" dirty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</a:br>
            <a:r>
              <a:rPr lang="ru-RU" sz="3200" dirty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15 орденами и 11 медалями (2 золотые), </a:t>
            </a:r>
            <a:br>
              <a:rPr lang="ru-RU" sz="3200" dirty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</a:br>
            <a:r>
              <a:rPr lang="ru-RU" sz="3200" dirty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присуждено 7 премий, </a:t>
            </a:r>
            <a:br>
              <a:rPr lang="ru-RU" sz="3200" dirty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</a:br>
            <a:r>
              <a:rPr lang="ru-RU" sz="3200" dirty="0" smtClean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               присвоено </a:t>
            </a:r>
            <a:r>
              <a:rPr lang="ru-RU" sz="3200" dirty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7 почетных дипломов  </a:t>
            </a:r>
            <a:br>
              <a:rPr lang="ru-RU" sz="3200" dirty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</a:br>
            <a:r>
              <a:rPr lang="ru-RU" sz="3200" dirty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3 иностранные премии.</a:t>
            </a:r>
            <a:br>
              <a:rPr lang="ru-RU" sz="3200" dirty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</a:b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493" y="4005064"/>
            <a:ext cx="2349754" cy="273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76791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0848"/>
            <a:ext cx="8229600" cy="3888432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3200" dirty="0">
                <a:solidFill>
                  <a:srgbClr val="C00000"/>
                </a:solidFill>
                <a:latin typeface="Times New Roman"/>
                <a:ea typeface="Times New Roman"/>
              </a:rPr>
              <a:t>Вот с </a:t>
            </a:r>
            <a:r>
              <a:rPr lang="ru-RU" sz="32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каким </a:t>
            </a:r>
            <a:r>
              <a:rPr lang="ru-RU" sz="3200" dirty="0">
                <a:solidFill>
                  <a:srgbClr val="C00000"/>
                </a:solidFill>
                <a:latin typeface="Times New Roman"/>
                <a:ea typeface="Times New Roman"/>
              </a:rPr>
              <a:t>выдающимся и замечательным человеком нам с вами посчастливилось жить в одно время! Всем вам в детстве читали стихи </a:t>
            </a:r>
            <a:r>
              <a:rPr lang="ru-RU" sz="3200" dirty="0" err="1">
                <a:solidFill>
                  <a:srgbClr val="C00000"/>
                </a:solidFill>
                <a:latin typeface="Times New Roman"/>
                <a:ea typeface="Times New Roman"/>
              </a:rPr>
              <a:t>С.В.Михалкова</a:t>
            </a:r>
            <a:r>
              <a:rPr lang="ru-RU" sz="3200" dirty="0">
                <a:solidFill>
                  <a:srgbClr val="C00000"/>
                </a:solidFill>
                <a:latin typeface="Times New Roman"/>
                <a:ea typeface="Times New Roman"/>
              </a:rPr>
              <a:t>, а вы слушали их и не подозревали, каким почетным гражданином нашей Родины они написаны.</a:t>
            </a:r>
            <a:br>
              <a:rPr lang="ru-RU" sz="3200" dirty="0">
                <a:solidFill>
                  <a:srgbClr val="C00000"/>
                </a:solidFill>
                <a:latin typeface="Times New Roman"/>
                <a:ea typeface="Times New Roman"/>
              </a:rPr>
            </a:b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78971"/>
            <a:ext cx="1143577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3455" y="620680"/>
            <a:ext cx="9620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20680"/>
            <a:ext cx="11144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20680"/>
            <a:ext cx="11144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20680"/>
            <a:ext cx="10858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16561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772400" cy="2520280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Спасибо за внимание!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4988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+mn-lt"/>
              </a:rPr>
              <a:t>Родители Сергея Михалкова</a:t>
            </a:r>
            <a:endParaRPr lang="ru-RU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885775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Владимир Александрович (коренной москвич, выходец из дворянской семьи)</a:t>
            </a:r>
            <a:endParaRPr lang="ru-RU" sz="20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ru-RU" dirty="0" smtClean="0">
                <a:ea typeface="Times New Roman"/>
              </a:rPr>
              <a:t>Ольга Михайловна Михалкова </a:t>
            </a:r>
            <a:r>
              <a:rPr lang="ru-RU" dirty="0">
                <a:ea typeface="Times New Roman"/>
              </a:rPr>
              <a:t>(</a:t>
            </a:r>
            <a:r>
              <a:rPr lang="ru-RU" dirty="0" smtClean="0">
                <a:ea typeface="Times New Roman"/>
              </a:rPr>
              <a:t>урождённая Глебова)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46135"/>
            <a:ext cx="3947944" cy="320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20888"/>
            <a:ext cx="2774603" cy="3226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00531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+mn-lt"/>
              </a:rPr>
              <a:t>Сергей </a:t>
            </a:r>
            <a:r>
              <a:rPr lang="ru-RU" dirty="0">
                <a:solidFill>
                  <a:srgbClr val="C00000"/>
                </a:solidFill>
                <a:latin typeface="+mn-lt"/>
              </a:rPr>
              <a:t>В</a:t>
            </a:r>
            <a:r>
              <a:rPr lang="ru-RU" dirty="0" smtClean="0">
                <a:solidFill>
                  <a:srgbClr val="C00000"/>
                </a:solidFill>
                <a:latin typeface="+mn-lt"/>
              </a:rPr>
              <a:t>ладимирович Михалков</a:t>
            </a:r>
            <a:r>
              <a:rPr lang="ru-RU" dirty="0" smtClean="0">
                <a:latin typeface="+mn-lt"/>
              </a:rPr>
              <a:t/>
            </a:r>
            <a:br>
              <a:rPr lang="ru-RU" dirty="0" smtClean="0">
                <a:latin typeface="+mn-lt"/>
              </a:rPr>
            </a:br>
            <a:r>
              <a:rPr lang="ru-RU" sz="3600" dirty="0" smtClean="0">
                <a:latin typeface="+mn-lt"/>
              </a:rPr>
              <a:t>родился 13 марта 1913 года в Москве, на </a:t>
            </a:r>
            <a:r>
              <a:rPr lang="ru-RU" sz="3600" dirty="0" err="1" smtClean="0">
                <a:latin typeface="+mn-lt"/>
              </a:rPr>
              <a:t>ул.Волхонка</a:t>
            </a:r>
            <a:r>
              <a:rPr lang="ru-RU" sz="3600" dirty="0" smtClean="0">
                <a:latin typeface="+mn-lt"/>
              </a:rPr>
              <a:t>, д.№6</a:t>
            </a:r>
            <a:endParaRPr lang="ru-RU" sz="3600" dirty="0">
              <a:latin typeface="+mn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852936"/>
            <a:ext cx="4603228" cy="309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92897"/>
            <a:ext cx="200758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23379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+mn-lt"/>
              </a:rPr>
              <a:t>Первые годы учения</a:t>
            </a:r>
            <a:endParaRPr lang="ru-RU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Ходить в школу из подмосковного дома было далеко, и потому первое образование было получено дома. Воспитательница – прибалтийская немка оставила самые добрые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чувства в сердце                                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26654"/>
            <a:ext cx="3744416" cy="2508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51337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+mn-lt"/>
              </a:rPr>
              <a:t>Продолжение обучения</a:t>
            </a:r>
            <a:endParaRPr lang="ru-RU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779912" y="1600200"/>
            <a:ext cx="4906888" cy="4525963"/>
          </a:xfrm>
        </p:spPr>
        <p:txBody>
          <a:bodyPr>
            <a:normAutofit fontScale="85000" lnSpcReduction="10000"/>
          </a:bodyPr>
          <a:lstStyle/>
          <a:p>
            <a:pPr marL="0" indent="0" algn="r">
              <a:buNone/>
            </a:pPr>
            <a:r>
              <a:rPr lang="ru-RU" dirty="0" smtClean="0"/>
              <a:t>   Обычная школа началась с 4 класса после переезда семьи в Москву.</a:t>
            </a:r>
          </a:p>
          <a:p>
            <a:pPr marL="0" indent="0" algn="r">
              <a:buNone/>
            </a:pPr>
            <a:r>
              <a:rPr lang="ru-RU" dirty="0" smtClean="0"/>
              <a:t>   Первый выход в частное издательство детских книг - стихи «Сказка про медведя»</a:t>
            </a:r>
          </a:p>
          <a:p>
            <a:pPr marL="0" indent="0" algn="r">
              <a:buNone/>
            </a:pPr>
            <a:r>
              <a:rPr lang="ru-RU" dirty="0" smtClean="0"/>
              <a:t>   1927 год – переезд в Пятигорск. </a:t>
            </a:r>
          </a:p>
          <a:p>
            <a:pPr marL="0" indent="0" algn="r">
              <a:buNone/>
            </a:pPr>
            <a:r>
              <a:rPr lang="ru-RU" dirty="0"/>
              <a:t> </a:t>
            </a:r>
            <a:r>
              <a:rPr lang="ru-RU" dirty="0" smtClean="0"/>
              <a:t>  1928 год (15 лет) – первая публикация стихотворения «Дорога»</a:t>
            </a:r>
          </a:p>
          <a:p>
            <a:pPr marL="0" indent="0" algn="r">
              <a:buNone/>
            </a:pPr>
            <a:r>
              <a:rPr lang="ru-RU" dirty="0"/>
              <a:t> </a:t>
            </a:r>
            <a:r>
              <a:rPr lang="ru-RU" dirty="0" smtClean="0"/>
              <a:t>  1930 год – окончание школы и начало самостоятельной жизни.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261389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43800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458122"/>
            <a:ext cx="6236096" cy="192320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В 17 лет началась дорога труда.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/>
              <a:t>Сережа Михалков был разнорабочим на Москворецкой ткацко-отделочной фабрике, работал в изыскательской партии Московского управления воздушных линий. Особенно интересной оказалась для него кочевая жизнь геологоизыскателя. Но Сергей поступает в Литературный институт.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6672"/>
            <a:ext cx="2857500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63860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872208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+mn-lt"/>
              </a:rPr>
              <a:t>1935 год в «Пионере» был напечатан «Дядя Степа» не с иллюстрациями художника, а с фотографиями самого автора.</a:t>
            </a:r>
            <a:endParaRPr lang="ru-RU" sz="4000" dirty="0"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08920"/>
            <a:ext cx="3168352" cy="3385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996952"/>
            <a:ext cx="2612795" cy="2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132856"/>
            <a:ext cx="8229600" cy="288032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+mn-lt"/>
              </a:rPr>
              <a:t>В 1936 году </a:t>
            </a:r>
            <a:r>
              <a:rPr lang="ru-RU" sz="2800" dirty="0" err="1" smtClean="0">
                <a:latin typeface="+mn-lt"/>
              </a:rPr>
              <a:t>Детгиз</a:t>
            </a:r>
            <a:r>
              <a:rPr lang="ru-RU" sz="2800" dirty="0" smtClean="0">
                <a:latin typeface="+mn-lt"/>
              </a:rPr>
              <a:t> (нынешнее издательство «Детская литература») выпустил поэму «Дядя Степа» отдельной книжкой.</a:t>
            </a:r>
            <a:br>
              <a:rPr lang="ru-RU" sz="2800" dirty="0" smtClean="0">
                <a:latin typeface="+mn-lt"/>
              </a:rPr>
            </a:br>
            <a:r>
              <a:rPr lang="ru-RU" sz="2800" dirty="0" smtClean="0">
                <a:latin typeface="+mn-lt"/>
              </a:rPr>
              <a:t>В этом же издательстве Сергей Михалков лично познакомился с Аркадием Гайдаром, Агнией </a:t>
            </a:r>
            <a:r>
              <a:rPr lang="ru-RU" sz="2800" dirty="0" err="1" smtClean="0">
                <a:latin typeface="+mn-lt"/>
              </a:rPr>
              <a:t>Барто</a:t>
            </a:r>
            <a:r>
              <a:rPr lang="ru-RU" sz="2800" dirty="0" smtClean="0">
                <a:latin typeface="+mn-lt"/>
              </a:rPr>
              <a:t>, Михаилом Пришвиным, а также со Львом Кассилем. </a:t>
            </a:r>
            <a:endParaRPr lang="ru-RU" sz="2800" dirty="0"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48680"/>
            <a:ext cx="1351357" cy="18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742417"/>
            <a:ext cx="11620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48680"/>
            <a:ext cx="1618199" cy="179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7023" y="4941168"/>
            <a:ext cx="1181019" cy="149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08680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620688"/>
            <a:ext cx="4038600" cy="5505475"/>
          </a:xfrm>
        </p:spPr>
        <p:txBody>
          <a:bodyPr>
            <a:normAutofit lnSpcReduction="10000"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ru-RU" dirty="0">
                <a:ea typeface="Calibri"/>
                <a:cs typeface="Times New Roman"/>
              </a:rPr>
              <a:t>В 1936 году происходит событие, изменившее всю жизнь писателя. Он публикует в газете «Правда» стихотворение «Светлана», которое понравилось </a:t>
            </a:r>
            <a:r>
              <a:rPr lang="ru-RU" dirty="0" err="1">
                <a:ea typeface="Calibri"/>
                <a:cs typeface="Times New Roman"/>
              </a:rPr>
              <a:t>И.Сталину</a:t>
            </a:r>
            <a:r>
              <a:rPr lang="ru-RU" dirty="0">
                <a:ea typeface="Calibri"/>
                <a:cs typeface="Times New Roman"/>
              </a:rPr>
              <a:t>. И в 1937 г Михалков становится членом Союза писателей СССР. В 1939 году С.В. Михалков получает первый орден - орден Ленина.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140968"/>
            <a:ext cx="1645082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4268" y="930036"/>
            <a:ext cx="2847032" cy="1900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20364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AC08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316</Words>
  <Application>Microsoft Office PowerPoint</Application>
  <PresentationFormat>Экран (4:3)</PresentationFormat>
  <Paragraphs>39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Родители Сергея Михалкова</vt:lpstr>
      <vt:lpstr>Сергей Владимирович Михалков родился 13 марта 1913 года в Москве, на ул.Волхонка, д.№6</vt:lpstr>
      <vt:lpstr>Первые годы учения</vt:lpstr>
      <vt:lpstr>Продолжение обучения</vt:lpstr>
      <vt:lpstr>В 17 лет началась дорога труда.  Сережа Михалков был разнорабочим на Москворецкой ткацко-отделочной фабрике, работал в изыскательской партии Московского управления воздушных линий. Особенно интересной оказалась для него кочевая жизнь геологоизыскателя. Но Сергей поступает в Литературный институт.</vt:lpstr>
      <vt:lpstr>1935 год в «Пионере» был напечатан «Дядя Степа» не с иллюстрациями художника, а с фотографиями самого автора.</vt:lpstr>
      <vt:lpstr>В 1936 году Детгиз (нынешнее издательство «Детская литература») выпустил поэму «Дядя Степа» отдельной книжкой. В этом же издательстве Сергей Михалков лично познакомился с Аркадием Гайдаром, Агнией Барто, Михаилом Пришвиным, а также со Львом Кассилем. </vt:lpstr>
      <vt:lpstr>Слайд 9</vt:lpstr>
      <vt:lpstr>В годы Великой Отечественной войны</vt:lpstr>
      <vt:lpstr>Слайд 11</vt:lpstr>
      <vt:lpstr>После войны Михалков продолжает литературную деятельность, работает в разных жанрах детской литературы, создаёт пьесы для детских театров. </vt:lpstr>
      <vt:lpstr>    С 1956 года С.Михалков являлся редактором детского журнала «Веселые картинки».  В 1962 году Михалков выступил автором идеи и организатором сатирического киножурнала «Фитиль». Впоследствии активно работал над созданием киножурнала и писал сценарии для отдельных эпизодов. </vt:lpstr>
      <vt:lpstr>Сергей Михалков является автором эпитафии на могиле Неизвестного солдата у кремлевской стены:   «Имя твоё неизвестно, подвиг твой бессмертен». </vt:lpstr>
      <vt:lpstr>Слайд 15</vt:lpstr>
      <vt:lpstr>Слайд 16</vt:lpstr>
      <vt:lpstr>За выдающийся вклад в развитие отечественной и иностранной литературы и культуры, многолетнюю творческую и общественную деятельность награжден:  15 орденами и 11 медалями (2 золотые),  присуждено 7 премий,                 присвоено 7 почетных дипломов   3 иностранные премии. </vt:lpstr>
      <vt:lpstr>Вот с каким выдающимся и замечательным человеком нам с вами посчастливилось жить в одно время! Всем вам в детстве читали стихи С.В.Михалкова, а вы слушали их и не подозревали, каким почетным гражданином нашей Родины они написаны.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asus</cp:lastModifiedBy>
  <cp:revision>26</cp:revision>
  <dcterms:created xsi:type="dcterms:W3CDTF">2013-08-20T23:50:31Z</dcterms:created>
  <dcterms:modified xsi:type="dcterms:W3CDTF">2020-02-05T07:59:03Z</dcterms:modified>
</cp:coreProperties>
</file>