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34"/>
  </p:notesMasterIdLst>
  <p:sldIdLst>
    <p:sldId id="257" r:id="rId2"/>
    <p:sldId id="302" r:id="rId3"/>
    <p:sldId id="303" r:id="rId4"/>
    <p:sldId id="304" r:id="rId5"/>
    <p:sldId id="305" r:id="rId6"/>
    <p:sldId id="306" r:id="rId7"/>
    <p:sldId id="295" r:id="rId8"/>
    <p:sldId id="296" r:id="rId9"/>
    <p:sldId id="307" r:id="rId10"/>
    <p:sldId id="308" r:id="rId11"/>
    <p:sldId id="261" r:id="rId12"/>
    <p:sldId id="263" r:id="rId13"/>
    <p:sldId id="265" r:id="rId14"/>
    <p:sldId id="267" r:id="rId15"/>
    <p:sldId id="269" r:id="rId16"/>
    <p:sldId id="298" r:id="rId17"/>
    <p:sldId id="276" r:id="rId18"/>
    <p:sldId id="299" r:id="rId19"/>
    <p:sldId id="282" r:id="rId20"/>
    <p:sldId id="309" r:id="rId21"/>
    <p:sldId id="310" r:id="rId22"/>
    <p:sldId id="284" r:id="rId23"/>
    <p:sldId id="286" r:id="rId24"/>
    <p:sldId id="290" r:id="rId25"/>
    <p:sldId id="288" r:id="rId26"/>
    <p:sldId id="301" r:id="rId27"/>
    <p:sldId id="311" r:id="rId28"/>
    <p:sldId id="312" r:id="rId29"/>
    <p:sldId id="300" r:id="rId30"/>
    <p:sldId id="293" r:id="rId31"/>
    <p:sldId id="313" r:id="rId32"/>
    <p:sldId id="294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1C04"/>
    <a:srgbClr val="0C7211"/>
    <a:srgbClr val="8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1" autoAdjust="0"/>
    <p:restoredTop sz="94660"/>
  </p:normalViewPr>
  <p:slideViewPr>
    <p:cSldViewPr>
      <p:cViewPr>
        <p:scale>
          <a:sx n="66" d="100"/>
          <a:sy n="66" d="100"/>
        </p:scale>
        <p:origin x="-1008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61ED96-8316-422C-952D-33CA94FA7D1A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F35CB0-CDA3-4215-AAB6-49ECBBE5C7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E05D37-8782-4132-B093-435CD2918DA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1E47D-7163-4ECD-8221-0138B8B15C26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3E9FB-F9F8-426B-AFE6-C1505F927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EE061-DAA4-47E1-80DC-B388E2A86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5B3A-3EC9-4195-BAB8-389B09375BC4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92F3A-B547-42B2-ACB7-B6BD651D7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2B29-7D82-45EB-99A9-DE16DDBEA2E6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C58B8-7359-43EA-B831-ABABAA5BB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2FA42-E734-490E-9F22-714732D885A6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CE01B-2DD8-4EA1-884C-D8E62F034D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5AA4F-DEEA-4599-8960-F3505F214A92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24226-09E2-40A1-AF3A-868EF87C67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863A1-2490-4375-8A5D-72D4FBA4181A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DD11B-45F6-45A0-8D17-8A1FA5D08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96575-0C7A-4278-AC6A-406217E2DF40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A1FFF-A466-458D-9466-A33C152AE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8D74-6F6F-4446-96CD-16EE7AD00544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A637-60AF-4BBE-B82A-F11B6837D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EA2D-C8B6-4237-8831-9AA9B53AA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6C5250-6FC6-4C57-8FF8-8D0EFA7E0312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1A769C-9CB6-4BAD-90D5-C1EE1190B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4" r:id="rId4"/>
    <p:sldLayoutId id="2147483718" r:id="rId5"/>
    <p:sldLayoutId id="2147483713" r:id="rId6"/>
    <p:sldLayoutId id="2147483712" r:id="rId7"/>
    <p:sldLayoutId id="2147483719" r:id="rId8"/>
    <p:sldLayoutId id="2147483720" r:id="rId9"/>
    <p:sldLayoutId id="2147483721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9.xml"/><Relationship Id="rId1" Type="http://schemas.openxmlformats.org/officeDocument/2006/relationships/video" Target="file:///C:\Users\User\Desktop\&#1052;&#1055;&#1050;\&#1055;&#1088;&#1077;&#1079;&#1077;&#1085;&#1090;&#1072;&#1094;&#1080;&#1080;\&#1051;&#1080;&#1089;&#1090;&#1086;&#1087;&#1072;&#1076;\videoplayback.3gp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5" Type="http://schemas.openxmlformats.org/officeDocument/2006/relationships/slide" Target="slide25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7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1268413"/>
            <a:ext cx="7921625" cy="3097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100" b="1" smtClean="0">
                <a:solidFill>
                  <a:schemeClr val="bg1"/>
                </a:solidFill>
              </a:rPr>
              <a:t> </a:t>
            </a:r>
            <a:endParaRPr lang="ru-RU" sz="210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sz="3600" b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Презентация конспекта урока литературного чтения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3200" b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Иван Алексеевич Бунин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3200" b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«Листопад» </a:t>
            </a:r>
            <a:endParaRPr lang="ru-RU" sz="320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100" b="1" smtClean="0">
                <a:solidFill>
                  <a:schemeClr val="bg1"/>
                </a:solidFill>
              </a:rPr>
              <a:t> </a:t>
            </a:r>
            <a:endParaRPr lang="ru-RU" sz="21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2100" smtClean="0">
              <a:solidFill>
                <a:schemeClr val="bg1"/>
              </a:solidFill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2339975" y="3933825"/>
            <a:ext cx="47799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chemeClr val="hlink"/>
                </a:solidFill>
              </a:rPr>
              <a:t>УМК: «Школа России»</a:t>
            </a:r>
          </a:p>
          <a:p>
            <a:pPr algn="ctr"/>
            <a:r>
              <a:rPr lang="ru-RU" b="1">
                <a:solidFill>
                  <a:schemeClr val="hlink"/>
                </a:solidFill>
              </a:rPr>
              <a:t>Л.Ф. Климанова, В.Г. Горецкий</a:t>
            </a:r>
          </a:p>
          <a:p>
            <a:pPr algn="ctr"/>
            <a:r>
              <a:rPr lang="ru-RU" b="1">
                <a:solidFill>
                  <a:schemeClr val="hlink"/>
                </a:solidFill>
              </a:rPr>
              <a:t>4 класс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323850" y="5661025"/>
            <a:ext cx="81137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/>
              <a:t>Выполнила: Тютина Татьяна</a:t>
            </a:r>
          </a:p>
          <a:p>
            <a:pPr algn="r"/>
            <a:r>
              <a:rPr lang="ru-RU" sz="2000" b="1"/>
              <a:t>Студентка 2 курса</a:t>
            </a:r>
          </a:p>
          <a:p>
            <a:pPr algn="r"/>
            <a:r>
              <a:rPr lang="ru-RU" sz="2000" b="1"/>
              <a:t>Специальность: 44.02.02 «Преподавание в начальных классах»</a:t>
            </a:r>
            <a:endParaRPr lang="ru-RU" sz="1800">
              <a:latin typeface="Arial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051050" y="0"/>
            <a:ext cx="5075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ГБПОУ ВО </a:t>
            </a:r>
            <a:br>
              <a:rPr lang="ru-RU" sz="2000" b="1"/>
            </a:br>
            <a:r>
              <a:rPr lang="ru-RU" sz="2000" b="1"/>
              <a:t>«Муромский педагогический колледж»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051050" y="0"/>
            <a:ext cx="4351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800000"/>
                </a:solidFill>
              </a:rPr>
              <a:t>Первичное чтение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166813" y="1001713"/>
            <a:ext cx="7726362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800">
                <a:solidFill>
                  <a:srgbClr val="800000"/>
                </a:solidFill>
              </a:rPr>
              <a:t> Прослушивание аудиозаписи чтения литературного произведения «Листопад» (+ видео фрагмент « краски осени»)</a:t>
            </a:r>
          </a:p>
          <a:p>
            <a:pPr>
              <a:buFontTx/>
              <a:buChar char="•"/>
            </a:pPr>
            <a:r>
              <a:rPr lang="ru-RU" sz="2800">
                <a:solidFill>
                  <a:srgbClr val="800000"/>
                </a:solidFill>
              </a:rPr>
              <a:t> Чтение ( про себя)</a:t>
            </a:r>
          </a:p>
          <a:p>
            <a:pPr>
              <a:buFontTx/>
              <a:buChar char="•"/>
            </a:pPr>
            <a:r>
              <a:rPr lang="ru-RU" sz="2800">
                <a:solidFill>
                  <a:srgbClr val="800000"/>
                </a:solidFill>
              </a:rPr>
              <a:t>Выразительное чтение (несколько учеников читают  по одной строфе)</a:t>
            </a:r>
          </a:p>
          <a:p>
            <a:pPr>
              <a:buFontTx/>
              <a:buChar char="•"/>
            </a:pPr>
            <a:r>
              <a:rPr lang="ru-RU" sz="2800">
                <a:solidFill>
                  <a:srgbClr val="800000"/>
                </a:solidFill>
              </a:rPr>
              <a:t>Чтение (нахождение новых слов, работа со словарем).</a:t>
            </a:r>
          </a:p>
          <a:p>
            <a:pPr>
              <a:buFontTx/>
              <a:buChar char="•"/>
            </a:pPr>
            <a:r>
              <a:rPr lang="ru-RU" sz="2800">
                <a:solidFill>
                  <a:srgbClr val="800000"/>
                </a:solidFill>
              </a:rPr>
              <a:t>Проверка.</a:t>
            </a:r>
          </a:p>
          <a:p>
            <a:pPr>
              <a:buFontTx/>
              <a:buChar char="•"/>
            </a:pPr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31-01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979613" y="908050"/>
            <a:ext cx="4929187" cy="4643438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rot="10800000" flipV="1">
            <a:off x="330200" y="5151446"/>
            <a:ext cx="8229600" cy="50006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Иван Алексеевич БУНИН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10 (22) октября 1870 г.-8 ноября 1953 г.</a:t>
            </a: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268538" y="188913"/>
            <a:ext cx="4895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>
                <a:solidFill>
                  <a:schemeClr val="hlink"/>
                </a:solidFill>
              </a:rPr>
              <a:t>Знакомство с поэтом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5288" y="5300663"/>
            <a:ext cx="8569325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000" b="1">
                <a:solidFill>
                  <a:schemeClr val="hlink"/>
                </a:solidFill>
                <a:latin typeface="Bookman Old Style" pitchFamily="18" charset="0"/>
              </a:rPr>
              <a:t>Родители И.А. Бунина – Анна Алексеевна </a:t>
            </a:r>
          </a:p>
          <a:p>
            <a:pPr algn="ctr"/>
            <a:r>
              <a:rPr lang="ru-RU" sz="3000" b="1">
                <a:solidFill>
                  <a:schemeClr val="hlink"/>
                </a:solidFill>
                <a:latin typeface="Bookman Old Style" pitchFamily="18" charset="0"/>
              </a:rPr>
              <a:t>и Алексей Николаевич</a:t>
            </a:r>
          </a:p>
        </p:txBody>
      </p:sp>
      <p:pic>
        <p:nvPicPr>
          <p:cNvPr id="20487" name="Picture 7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620713"/>
            <a:ext cx="3024188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Рисунок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692150"/>
            <a:ext cx="2878138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Grp="1" noChangeArrowheads="1"/>
          </p:cNvPicPr>
          <p:nvPr>
            <p:ph/>
          </p:nvPr>
        </p:nvPicPr>
        <p:blipFill>
          <a:blip r:embed="rId3">
            <a:lum bright="36000" contrast="36000"/>
          </a:blip>
          <a:srcRect t="10422"/>
          <a:stretch>
            <a:fillRect/>
          </a:stretch>
        </p:blipFill>
        <p:spPr>
          <a:xfrm>
            <a:off x="684213" y="620713"/>
            <a:ext cx="7920037" cy="4537075"/>
          </a:xfrm>
          <a:ln w="63500">
            <a:solidFill>
              <a:srgbClr val="808080"/>
            </a:solidFill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50825" y="5373688"/>
            <a:ext cx="85693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000" b="1">
                <a:solidFill>
                  <a:schemeClr val="hlink"/>
                </a:solidFill>
              </a:rPr>
              <a:t>Елецкая гимназия. </a:t>
            </a:r>
          </a:p>
          <a:p>
            <a:pPr algn="ctr"/>
            <a:r>
              <a:rPr lang="ru-RU" sz="3000" b="1">
                <a:solidFill>
                  <a:schemeClr val="hlink"/>
                </a:solidFill>
              </a:rPr>
              <a:t>Именно здесь учился</a:t>
            </a:r>
          </a:p>
          <a:p>
            <a:pPr algn="ctr"/>
            <a:r>
              <a:rPr lang="ru-RU" sz="3000" b="1">
                <a:solidFill>
                  <a:schemeClr val="hlink"/>
                </a:solidFill>
              </a:rPr>
              <a:t> Иван Алексеевич.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Grp="1" noChangeArrowheads="1"/>
          </p:cNvPicPr>
          <p:nvPr>
            <p:ph/>
          </p:nvPr>
        </p:nvPicPr>
        <p:blipFill>
          <a:blip r:embed="rId3">
            <a:lum bright="12000" contrast="30000"/>
          </a:blip>
          <a:srcRect l="1146" t="766" r="1408"/>
          <a:stretch>
            <a:fillRect/>
          </a:stretch>
        </p:blipFill>
        <p:spPr>
          <a:xfrm>
            <a:off x="1116013" y="404813"/>
            <a:ext cx="6911975" cy="5400675"/>
          </a:xfrm>
          <a:ln w="63500">
            <a:solidFill>
              <a:srgbClr val="808080"/>
            </a:solidFill>
          </a:ln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042988" y="5849938"/>
            <a:ext cx="70580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chemeClr val="hlink"/>
                </a:solidFill>
                <a:latin typeface="Bookman Old Style" pitchFamily="18" charset="0"/>
              </a:rPr>
              <a:t>И.А.Бунину была вручена Нобелевская премия.</a:t>
            </a:r>
          </a:p>
          <a:p>
            <a:pPr algn="ctr"/>
            <a:r>
              <a:rPr lang="ru-RU" sz="2500" b="1">
                <a:solidFill>
                  <a:schemeClr val="hlink"/>
                </a:solidFill>
                <a:latin typeface="Bookman Old Style" pitchFamily="18" charset="0"/>
              </a:rPr>
              <a:t>В Стокгольме, в декабре 1933 года.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23850" y="6021388"/>
            <a:ext cx="84248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chemeClr val="hlink"/>
                </a:solidFill>
                <a:latin typeface="Bookman Old Style" pitchFamily="18" charset="0"/>
              </a:rPr>
              <a:t>Домик-музей И.А. Бунина.</a:t>
            </a:r>
          </a:p>
          <a:p>
            <a:pPr algn="ctr"/>
            <a:r>
              <a:rPr lang="ru-RU" sz="2800" b="1">
                <a:solidFill>
                  <a:schemeClr val="hlink"/>
                </a:solidFill>
                <a:latin typeface="Bookman Old Style" pitchFamily="18" charset="0"/>
              </a:rPr>
              <a:t>г. Елец</a:t>
            </a:r>
            <a:endParaRPr lang="ru-RU" sz="2500" b="1">
              <a:solidFill>
                <a:schemeClr val="hlink"/>
              </a:solidFill>
              <a:latin typeface="Bookman Old Style" pitchFamily="18" charset="0"/>
            </a:endParaRPr>
          </a:p>
        </p:txBody>
      </p:sp>
      <p:pic>
        <p:nvPicPr>
          <p:cNvPr id="20483" name="Picture 7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74638"/>
            <a:ext cx="8075613" cy="57419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cap="none" smtClean="0">
                <a:solidFill>
                  <a:schemeClr val="hlink"/>
                </a:solidFill>
                <a:effectLst/>
              </a:rPr>
              <a:t>Знакомство с новым произведением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hlink"/>
                </a:solidFill>
              </a:rPr>
              <a:t>    Жизнь природы изменчива. Она полна интересных событий и достойна, чтобы  о ней было рассказано красиво. Именно это сделал И.А. Бунин в своей </a:t>
            </a:r>
            <a:r>
              <a:rPr lang="ru-RU" b="1" smtClean="0">
                <a:solidFill>
                  <a:schemeClr val="hlink"/>
                </a:solidFill>
              </a:rPr>
              <a:t>поэме «Листопад», </a:t>
            </a:r>
            <a:r>
              <a:rPr lang="ru-RU" smtClean="0">
                <a:solidFill>
                  <a:schemeClr val="hlink"/>
                </a:solidFill>
              </a:rPr>
              <a:t>которую посвятил М. Горькому.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solidFill>
                <a:schemeClr val="hlink"/>
              </a:solidFill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3716338"/>
            <a:ext cx="17335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7524750" y="6021388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chemeClr val="hlink"/>
                </a:solidFill>
                <a:latin typeface="Arial" charset="0"/>
              </a:rPr>
              <a:t>М.Горький</a:t>
            </a:r>
          </a:p>
        </p:txBody>
      </p:sp>
      <p:pic>
        <p:nvPicPr>
          <p:cNvPr id="21510" name="Picture 7" descr="584600_galle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221163"/>
            <a:ext cx="58324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9" descr="fon_26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videoplayback.3gp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79613" y="1557338"/>
            <a:ext cx="59039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1727200" y="404813"/>
            <a:ext cx="741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hlink"/>
                </a:solidFill>
              </a:rPr>
              <a:t>Кликни по картинке для прослушивания отрывка из поэмы И.В.Бунина</a:t>
            </a:r>
            <a:r>
              <a:rPr lang="ru-RU" sz="1800" b="1">
                <a:solidFill>
                  <a:schemeClr val="hlink"/>
                </a:solidFill>
              </a:rPr>
              <a:t> </a:t>
            </a:r>
            <a:r>
              <a:rPr lang="ru-RU" b="1">
                <a:solidFill>
                  <a:schemeClr val="hlink"/>
                </a:solidFill>
              </a:rPr>
              <a:t>«Листопад».</a:t>
            </a:r>
            <a:endParaRPr lang="ru-RU" sz="1800" b="1">
              <a:solidFill>
                <a:schemeClr val="hlink"/>
              </a:solidFill>
            </a:endParaRPr>
          </a:p>
        </p:txBody>
      </p:sp>
      <p:pic>
        <p:nvPicPr>
          <p:cNvPr id="22532" name="Picture 10" descr="hands_PNG936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87363"/>
            <a:ext cx="1763713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476250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solidFill>
                  <a:schemeClr val="hlink"/>
                </a:solidFill>
                <a:effectLst/>
              </a:rPr>
              <a:t>Работа со словариком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484313"/>
            <a:ext cx="8748712" cy="4525962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800" smtClean="0">
                <a:solidFill>
                  <a:schemeClr val="hlink"/>
                </a:solidFill>
              </a:rPr>
              <a:t>              Запишем новые слова!</a:t>
            </a:r>
          </a:p>
          <a:p>
            <a:pPr marL="533400" indent="-5334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800" smtClean="0">
                <a:solidFill>
                  <a:schemeClr val="hlink"/>
                </a:solidFill>
              </a:rPr>
              <a:t>      </a:t>
            </a:r>
            <a:r>
              <a:rPr lang="ru-RU" sz="2800" b="1" smtClean="0">
                <a:solidFill>
                  <a:schemeClr val="hlink"/>
                </a:solidFill>
              </a:rPr>
              <a:t>Терем</a:t>
            </a:r>
            <a:r>
              <a:rPr lang="ru-RU" sz="2800" smtClean="0">
                <a:solidFill>
                  <a:schemeClr val="hlink"/>
                </a:solidFill>
              </a:rPr>
              <a:t> – в Древней Руси жилое помещение в верхней части дома в виде башни.</a:t>
            </a:r>
          </a:p>
          <a:p>
            <a:pPr marL="533400" indent="-5334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800" smtClean="0">
                <a:solidFill>
                  <a:schemeClr val="hlink"/>
                </a:solidFill>
              </a:rPr>
              <a:t>      </a:t>
            </a:r>
            <a:r>
              <a:rPr lang="ru-RU" sz="2800" b="1" smtClean="0">
                <a:solidFill>
                  <a:schemeClr val="hlink"/>
                </a:solidFill>
              </a:rPr>
              <a:t>Лиловый</a:t>
            </a:r>
            <a:r>
              <a:rPr lang="ru-RU" sz="2800" smtClean="0">
                <a:solidFill>
                  <a:schemeClr val="hlink"/>
                </a:solidFill>
              </a:rPr>
              <a:t> – цвета фиалки или тёмных соцветий сирени, фиолетовый.</a:t>
            </a:r>
          </a:p>
          <a:p>
            <a:pPr marL="533400" indent="-5334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800" smtClean="0">
                <a:solidFill>
                  <a:schemeClr val="hlink"/>
                </a:solidFill>
              </a:rPr>
              <a:t>      </a:t>
            </a:r>
            <a:r>
              <a:rPr lang="ru-RU" sz="2800" b="1" smtClean="0">
                <a:solidFill>
                  <a:schemeClr val="hlink"/>
                </a:solidFill>
              </a:rPr>
              <a:t>Багряный</a:t>
            </a:r>
            <a:r>
              <a:rPr lang="ru-RU" sz="2800" smtClean="0">
                <a:solidFill>
                  <a:schemeClr val="hlink"/>
                </a:solidFill>
              </a:rPr>
              <a:t> – красный густого, тёмного оттенка.</a:t>
            </a:r>
          </a:p>
          <a:p>
            <a:pPr marL="533400" indent="-5334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800" smtClean="0">
                <a:solidFill>
                  <a:schemeClr val="hlink"/>
                </a:solidFill>
              </a:rPr>
              <a:t>      </a:t>
            </a:r>
            <a:r>
              <a:rPr lang="ru-RU" sz="2800" b="1" smtClean="0">
                <a:solidFill>
                  <a:schemeClr val="hlink"/>
                </a:solidFill>
              </a:rPr>
              <a:t>Лазурь</a:t>
            </a:r>
            <a:r>
              <a:rPr lang="ru-RU" sz="2800" smtClean="0">
                <a:solidFill>
                  <a:schemeClr val="hlink"/>
                </a:solidFill>
              </a:rPr>
              <a:t> – светло-синий цвет, синева.</a:t>
            </a:r>
          </a:p>
          <a:p>
            <a:pPr marL="533400" indent="-5334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800" b="1" smtClean="0">
                <a:solidFill>
                  <a:schemeClr val="hlink"/>
                </a:solidFill>
              </a:rPr>
              <a:t>      Просветы</a:t>
            </a:r>
            <a:r>
              <a:rPr lang="ru-RU" sz="2800" smtClean="0">
                <a:solidFill>
                  <a:schemeClr val="hlink"/>
                </a:solidFill>
              </a:rPr>
              <a:t> – светлые полоски или лучи света, пробивающиеся сквозь листву.</a:t>
            </a:r>
          </a:p>
          <a:p>
            <a:pPr marL="533400" indent="-5334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800" smtClean="0">
                <a:solidFill>
                  <a:schemeClr val="hlink"/>
                </a:solidFill>
              </a:rPr>
              <a:t>      </a:t>
            </a:r>
            <a:r>
              <a:rPr lang="ru-RU" sz="2800" b="1" smtClean="0">
                <a:solidFill>
                  <a:schemeClr val="hlink"/>
                </a:solidFill>
              </a:rPr>
              <a:t>Вдова</a:t>
            </a:r>
            <a:r>
              <a:rPr lang="ru-RU" sz="2800" smtClean="0">
                <a:solidFill>
                  <a:schemeClr val="hlink"/>
                </a:solidFill>
              </a:rPr>
              <a:t> – женщина, у которой умер муж.</a:t>
            </a:r>
          </a:p>
          <a:p>
            <a:pPr marL="533400" indent="-5334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800" smtClean="0">
                <a:solidFill>
                  <a:schemeClr val="hlink"/>
                </a:solidFill>
              </a:rPr>
              <a:t>      </a:t>
            </a:r>
            <a:r>
              <a:rPr lang="ru-RU" sz="2800" b="1" smtClean="0">
                <a:solidFill>
                  <a:schemeClr val="hlink"/>
                </a:solidFill>
              </a:rPr>
              <a:t>Мотылёк </a:t>
            </a:r>
            <a:r>
              <a:rPr lang="ru-RU" sz="2800" smtClean="0">
                <a:solidFill>
                  <a:schemeClr val="hlink"/>
                </a:solidFill>
              </a:rPr>
              <a:t>– небольшая бабочка.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9" descr="fon_26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333375"/>
            <a:ext cx="9144000" cy="6119813"/>
          </a:xfrm>
        </p:spPr>
        <p:txBody>
          <a:bodyPr/>
          <a:lstStyle/>
          <a:p>
            <a:pPr marL="2957513" indent="-2957513" algn="ctr" eaLnBrk="1" hangingPunct="1">
              <a:lnSpc>
                <a:spcPct val="120000"/>
              </a:lnSpc>
              <a:buFont typeface="Wingdings 2" pitchFamily="18" charset="2"/>
              <a:buNone/>
            </a:pPr>
            <a:r>
              <a:rPr lang="ru-RU" sz="3000" b="1" smtClean="0"/>
              <a:t>Проверим себя!</a:t>
            </a:r>
          </a:p>
          <a:p>
            <a:pPr marL="2957513" indent="-2957513" algn="ctr" eaLnBrk="1" hangingPunct="1">
              <a:lnSpc>
                <a:spcPct val="120000"/>
              </a:lnSpc>
              <a:buFont typeface="Wingdings 2" pitchFamily="18" charset="2"/>
              <a:buNone/>
            </a:pPr>
            <a:r>
              <a:rPr lang="ru-RU" sz="3000" b="1" smtClean="0"/>
              <a:t>Объясните значение слова:</a:t>
            </a:r>
            <a:endParaRPr lang="ru-RU" sz="3000" b="1" smtClean="0">
              <a:latin typeface="Georgia" pitchFamily="18" charset="0"/>
            </a:endParaRPr>
          </a:p>
          <a:p>
            <a:pPr marL="2957513" indent="-2957513" eaLnBrk="1" hangingPunct="1">
              <a:lnSpc>
                <a:spcPct val="120000"/>
              </a:lnSpc>
              <a:buFont typeface="Wingdings 2" pitchFamily="18" charset="2"/>
              <a:buNone/>
            </a:pPr>
            <a:r>
              <a:rPr lang="ru-RU" sz="2900" b="1" i="1" smtClean="0">
                <a:solidFill>
                  <a:schemeClr val="hlink"/>
                </a:solidFill>
                <a:latin typeface="Georgia" pitchFamily="18" charset="0"/>
              </a:rPr>
              <a:t> *Завороженный – </a:t>
            </a:r>
            <a:r>
              <a:rPr lang="ru-RU" sz="2400" b="1" i="1" smtClean="0">
                <a:solidFill>
                  <a:schemeClr val="hlink"/>
                </a:solidFill>
                <a:latin typeface="Georgia" pitchFamily="18" charset="0"/>
              </a:rPr>
              <a:t>очарованный, околдованный.</a:t>
            </a:r>
            <a:endParaRPr lang="ru-RU" sz="2900" b="1" i="1" smtClean="0">
              <a:solidFill>
                <a:schemeClr val="hlink"/>
              </a:solidFill>
              <a:latin typeface="Georgia" pitchFamily="18" charset="0"/>
            </a:endParaRPr>
          </a:p>
          <a:p>
            <a:pPr marL="2957513" indent="-2957513" algn="ctr" eaLnBrk="1" hangingPunct="1">
              <a:lnSpc>
                <a:spcPct val="120000"/>
              </a:lnSpc>
              <a:buFont typeface="Wingdings 2" pitchFamily="18" charset="2"/>
              <a:buNone/>
            </a:pPr>
            <a:r>
              <a:rPr lang="ru-RU" b="1" i="1" smtClean="0"/>
              <a:t>Подбери синонимы к словам:</a:t>
            </a:r>
            <a:r>
              <a:rPr lang="ru-RU" sz="2900" b="1" i="1" smtClean="0">
                <a:solidFill>
                  <a:srgbClr val="0000FF"/>
                </a:solidFill>
                <a:latin typeface="Georgia" pitchFamily="18" charset="0"/>
              </a:rPr>
              <a:t>          </a:t>
            </a:r>
          </a:p>
          <a:p>
            <a:pPr marL="2957513" indent="-2957513" eaLnBrk="1" hangingPunct="1">
              <a:lnSpc>
                <a:spcPct val="120000"/>
              </a:lnSpc>
              <a:buFontTx/>
              <a:buNone/>
            </a:pPr>
            <a:r>
              <a:rPr lang="ru-RU" sz="2900" b="1" i="1" smtClean="0">
                <a:solidFill>
                  <a:srgbClr val="7030A0"/>
                </a:solidFill>
                <a:latin typeface="Georgia" pitchFamily="18" charset="0"/>
              </a:rPr>
              <a:t>Лиловый</a:t>
            </a:r>
            <a:r>
              <a:rPr lang="ru-RU" sz="2900" i="1" smtClean="0">
                <a:solidFill>
                  <a:srgbClr val="7030A0"/>
                </a:solidFill>
                <a:latin typeface="Georgia" pitchFamily="18" charset="0"/>
              </a:rPr>
              <a:t> –      </a:t>
            </a:r>
            <a:r>
              <a:rPr lang="ru-RU" sz="2900" b="1" i="1" smtClean="0">
                <a:solidFill>
                  <a:srgbClr val="7030A0"/>
                </a:solidFill>
                <a:latin typeface="Georgia" pitchFamily="18" charset="0"/>
              </a:rPr>
              <a:t>фиолетовый, сиреневый.</a:t>
            </a:r>
          </a:p>
          <a:p>
            <a:pPr marL="2957513" indent="-2957513" eaLnBrk="1" hangingPunct="1">
              <a:lnSpc>
                <a:spcPct val="120000"/>
              </a:lnSpc>
              <a:buFont typeface="Wingdings 2" pitchFamily="18" charset="2"/>
              <a:buNone/>
            </a:pPr>
            <a:r>
              <a:rPr lang="ru-RU" sz="2900" b="1" i="1" smtClean="0">
                <a:solidFill>
                  <a:srgbClr val="FFC000"/>
                </a:solidFill>
                <a:latin typeface="Georgia" pitchFamily="18" charset="0"/>
              </a:rPr>
              <a:t>Золотой -         жёлтый</a:t>
            </a:r>
          </a:p>
          <a:p>
            <a:pPr marL="2957513" indent="-2957513" eaLnBrk="1" hangingPunct="1">
              <a:lnSpc>
                <a:spcPct val="120000"/>
              </a:lnSpc>
              <a:buFontTx/>
              <a:buNone/>
            </a:pPr>
            <a:r>
              <a:rPr lang="ru-RU" sz="2900" b="1" i="1" smtClean="0">
                <a:solidFill>
                  <a:srgbClr val="CC0000"/>
                </a:solidFill>
                <a:latin typeface="Georgia" pitchFamily="18" charset="0"/>
              </a:rPr>
              <a:t>Багряный</a:t>
            </a:r>
            <a:r>
              <a:rPr lang="ru-RU" sz="2900" i="1" smtClean="0">
                <a:solidFill>
                  <a:srgbClr val="CC0000"/>
                </a:solidFill>
                <a:latin typeface="Georgia" pitchFamily="18" charset="0"/>
              </a:rPr>
              <a:t> –    </a:t>
            </a:r>
            <a:r>
              <a:rPr lang="ru-RU" sz="2900" b="1" i="1" smtClean="0">
                <a:solidFill>
                  <a:srgbClr val="CC0000"/>
                </a:solidFill>
                <a:latin typeface="Georgia" pitchFamily="18" charset="0"/>
              </a:rPr>
              <a:t>тёмно – красный.</a:t>
            </a:r>
          </a:p>
          <a:p>
            <a:pPr marL="2957513" indent="-2957513" eaLnBrk="1" hangingPunct="1">
              <a:lnSpc>
                <a:spcPct val="120000"/>
              </a:lnSpc>
              <a:buFont typeface="Wingdings 2" pitchFamily="18" charset="2"/>
              <a:buNone/>
            </a:pPr>
            <a:r>
              <a:rPr lang="ru-RU" sz="2900" b="1" i="1" smtClean="0">
                <a:solidFill>
                  <a:srgbClr val="0000FF"/>
                </a:solidFill>
                <a:latin typeface="Georgia" pitchFamily="18" charset="0"/>
              </a:rPr>
              <a:t>Лазурь</a:t>
            </a:r>
            <a:r>
              <a:rPr lang="ru-RU" sz="2900" i="1" smtClean="0">
                <a:solidFill>
                  <a:srgbClr val="0000FF"/>
                </a:solidFill>
                <a:latin typeface="Georgia" pitchFamily="18" charset="0"/>
              </a:rPr>
              <a:t> –           </a:t>
            </a:r>
            <a:r>
              <a:rPr lang="ru-RU" sz="2900" b="1" i="1" smtClean="0">
                <a:solidFill>
                  <a:srgbClr val="0000FF"/>
                </a:solidFill>
                <a:latin typeface="Georgia" pitchFamily="18" charset="0"/>
              </a:rPr>
              <a:t>светло-синий цвет, синева.</a:t>
            </a:r>
            <a:endParaRPr lang="ru-RU" sz="2900" b="1" i="1" smtClean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375" y="1844675"/>
            <a:ext cx="5072063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7" name="Прямоугольник 6"/>
          <p:cNvSpPr/>
          <p:nvPr/>
        </p:nvSpPr>
        <p:spPr>
          <a:xfrm>
            <a:off x="2714625" y="3786188"/>
            <a:ext cx="5214938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2714625" y="3214688"/>
            <a:ext cx="5214938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9" name="Прямоугольник 8"/>
          <p:cNvSpPr/>
          <p:nvPr/>
        </p:nvSpPr>
        <p:spPr>
          <a:xfrm>
            <a:off x="2714625" y="4429125"/>
            <a:ext cx="5214938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2714625" y="5000625"/>
            <a:ext cx="5857875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0.69844 0.003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1.11511 -0.0050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1.26459 -0.0148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1.23316 0.0067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1.44201 -0.0030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6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 rot="10800000" flipV="1">
            <a:off x="358775" y="260350"/>
            <a:ext cx="87852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>
                <a:solidFill>
                  <a:srgbClr val="800000"/>
                </a:solidFill>
              </a:rPr>
              <a:t>Цель урока: познакомить учащихся с поэтом и писателем И.А.Буниным и его стихотворением «Листопад».  Закрепить знания о средствах художественной выразительности. 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 rot="10800000" flipV="1">
            <a:off x="354013" y="1341438"/>
            <a:ext cx="8789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u="sng">
                <a:solidFill>
                  <a:srgbClr val="800000"/>
                </a:solidFill>
              </a:rPr>
              <a:t>1. Учебные задачи, направленные на формирование личностных результатов:</a:t>
            </a:r>
            <a:r>
              <a:rPr lang="ru-RU" sz="1800" b="1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23850" y="1916113"/>
            <a:ext cx="8280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800000"/>
                </a:solidFill>
              </a:rPr>
              <a:t>- </a:t>
            </a:r>
            <a:r>
              <a:rPr lang="ru-RU" sz="1800">
                <a:solidFill>
                  <a:srgbClr val="800000"/>
                </a:solidFill>
              </a:rPr>
              <a:t>формирование целостного взгляда на мир;</a:t>
            </a:r>
          </a:p>
          <a:p>
            <a:pPr>
              <a:buFontTx/>
              <a:buChar char="-"/>
            </a:pPr>
            <a:r>
              <a:rPr lang="ru-RU" sz="1800">
                <a:solidFill>
                  <a:srgbClr val="800000"/>
                </a:solidFill>
              </a:rPr>
              <a:t> уважительного отношения к иному мнению; </a:t>
            </a:r>
          </a:p>
          <a:p>
            <a:pPr>
              <a:buFontTx/>
              <a:buChar char="-"/>
            </a:pPr>
            <a:r>
              <a:rPr lang="ru-RU" sz="1800">
                <a:solidFill>
                  <a:srgbClr val="800000"/>
                </a:solidFill>
              </a:rPr>
              <a:t>принятие социальной роли обучающегося;</a:t>
            </a:r>
          </a:p>
          <a:p>
            <a:pPr>
              <a:buFontTx/>
              <a:buChar char="-"/>
            </a:pPr>
            <a:r>
              <a:rPr lang="ru-RU" sz="1800">
                <a:solidFill>
                  <a:srgbClr val="800000"/>
                </a:solidFill>
              </a:rPr>
              <a:t> развитие мотивов учебной деятельности и личностного смысла учения.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447675" y="3089275"/>
            <a:ext cx="869632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u="sng">
                <a:solidFill>
                  <a:srgbClr val="800000"/>
                </a:solidFill>
              </a:rPr>
              <a:t>2. Учебные задачи, направленные на формирование метапредметных результатов:</a:t>
            </a:r>
          </a:p>
          <a:p>
            <a:endParaRPr lang="ru-RU" sz="1800" b="1" u="sng">
              <a:solidFill>
                <a:srgbClr val="800000"/>
              </a:solidFill>
            </a:endParaRPr>
          </a:p>
          <a:p>
            <a:r>
              <a:rPr lang="ru-RU" sz="1800" u="sng">
                <a:solidFill>
                  <a:srgbClr val="800000"/>
                </a:solidFill>
              </a:rPr>
              <a:t>Регулятивные УУД:</a:t>
            </a:r>
          </a:p>
          <a:p>
            <a:r>
              <a:rPr lang="ru-RU" sz="1800">
                <a:solidFill>
                  <a:srgbClr val="800000"/>
                </a:solidFill>
              </a:rPr>
              <a:t> – действовать с учетом выделенных учителем ориентиров;</a:t>
            </a:r>
          </a:p>
          <a:p>
            <a:r>
              <a:rPr lang="ru-RU" sz="1800" u="sng">
                <a:solidFill>
                  <a:srgbClr val="800000"/>
                </a:solidFill>
              </a:rPr>
              <a:t>Познавательные УУД:</a:t>
            </a:r>
          </a:p>
          <a:p>
            <a:r>
              <a:rPr lang="ru-RU" sz="1800">
                <a:solidFill>
                  <a:srgbClr val="800000"/>
                </a:solidFill>
              </a:rPr>
              <a:t>- овладеть логическими действиями сравнения, обобщения;</a:t>
            </a:r>
          </a:p>
          <a:p>
            <a:r>
              <a:rPr lang="ru-RU" sz="1800" u="sng">
                <a:solidFill>
                  <a:srgbClr val="800000"/>
                </a:solidFill>
              </a:rPr>
              <a:t>Коммуникативные УДД:</a:t>
            </a:r>
          </a:p>
          <a:p>
            <a:r>
              <a:rPr lang="ru-RU" sz="1800">
                <a:solidFill>
                  <a:srgbClr val="800000"/>
                </a:solidFill>
              </a:rPr>
              <a:t> – формировать готовность слушать собеседника и вести диалог, излагать своё мнение и аргументировать свою точку зрения. </a:t>
            </a:r>
          </a:p>
          <a:p>
            <a:r>
              <a:rPr lang="ru-RU" sz="1800" u="sng">
                <a:solidFill>
                  <a:srgbClr val="800000"/>
                </a:solidFill>
              </a:rPr>
              <a:t>Личностные УУД:</a:t>
            </a:r>
          </a:p>
          <a:p>
            <a:r>
              <a:rPr lang="ru-RU" sz="1800">
                <a:solidFill>
                  <a:srgbClr val="800000"/>
                </a:solidFill>
              </a:rPr>
              <a:t>- формирование эстетических потребностей, развитие этических чувств, доброжелательности и эмоционально-нравственной отзывчивости.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79388" y="0"/>
            <a:ext cx="8964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800000"/>
                </a:solidFill>
              </a:rPr>
              <a:t>Беседа эмоционально – оценочного характера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827088" y="1773238"/>
            <a:ext cx="76327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800000"/>
                </a:solidFill>
              </a:rPr>
              <a:t>Примерные вопросы:</a:t>
            </a:r>
          </a:p>
          <a:p>
            <a:pPr>
              <a:buFontTx/>
              <a:buChar char="-"/>
            </a:pPr>
            <a:r>
              <a:rPr lang="ru-RU" sz="2800">
                <a:solidFill>
                  <a:srgbClr val="800000"/>
                </a:solidFill>
              </a:rPr>
              <a:t>Какие чувства вы испытали? </a:t>
            </a:r>
          </a:p>
          <a:p>
            <a:pPr>
              <a:buFontTx/>
              <a:buChar char="-"/>
            </a:pPr>
            <a:r>
              <a:rPr lang="ru-RU" sz="2800">
                <a:solidFill>
                  <a:srgbClr val="800000"/>
                </a:solidFill>
              </a:rPr>
              <a:t>Кому из вас захотелось побывать в том осеннем лесу, который описывает </a:t>
            </a:r>
          </a:p>
          <a:p>
            <a:r>
              <a:rPr lang="ru-RU" sz="2800">
                <a:solidFill>
                  <a:srgbClr val="800000"/>
                </a:solidFill>
              </a:rPr>
              <a:t>И.А. Бунин, побродить по осенним лесным тропинкам, почувствовать запахи осеннего леса, услышать его звуки?</a:t>
            </a:r>
          </a:p>
          <a:p>
            <a:r>
              <a:rPr lang="ru-RU" sz="2800">
                <a:solidFill>
                  <a:srgbClr val="800000"/>
                </a:solidFill>
              </a:rPr>
              <a:t>- Чем восхищается автор?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755650" y="0"/>
            <a:ext cx="769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solidFill>
                  <a:srgbClr val="800000"/>
                </a:solidFill>
              </a:rPr>
              <a:t>Повторное чтение, анализ текста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 rot="10800000" flipV="1">
            <a:off x="1887538" y="1235075"/>
            <a:ext cx="55657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Вид чтения – выборочное чтение (чтение самого красивого, понравившегося отрывка учащимся в тексте – читают несколько учащихся).</a:t>
            </a:r>
          </a:p>
          <a:p>
            <a:r>
              <a:rPr lang="ru-RU">
                <a:solidFill>
                  <a:srgbClr val="800000"/>
                </a:solidFill>
              </a:rPr>
              <a:t>Подробный анализ иллюстрации к произведению (обсуждение обстановки, настроения автора).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Беседа о средствах выразительности в тексте. 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Работа  в тетради – ответы на вопросы.</a:t>
            </a:r>
          </a:p>
          <a:p>
            <a:pPr>
              <a:buFontTx/>
              <a:buChar char="•"/>
            </a:pPr>
            <a:endParaRPr lang="ru-RU"/>
          </a:p>
          <a:p>
            <a:pPr>
              <a:buFontTx/>
              <a:buChar char="•"/>
            </a:pPr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0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AutoShape 11"/>
          <p:cNvSpPr>
            <a:spLocks noChangeArrowheads="1"/>
          </p:cNvSpPr>
          <p:nvPr/>
        </p:nvSpPr>
        <p:spPr bwMode="auto">
          <a:xfrm rot="8587806">
            <a:off x="2339975" y="2349500"/>
            <a:ext cx="2736850" cy="485775"/>
          </a:xfrm>
          <a:prstGeom prst="rightArrow">
            <a:avLst>
              <a:gd name="adj1" fmla="val 50000"/>
              <a:gd name="adj2" fmla="val 14085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635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  <a:cs typeface="+mn-cs"/>
            </a:endParaRP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 rot="2077450">
            <a:off x="4362450" y="2470150"/>
            <a:ext cx="2663825" cy="485775"/>
          </a:xfrm>
          <a:prstGeom prst="rightArrow">
            <a:avLst>
              <a:gd name="adj1" fmla="val 50000"/>
              <a:gd name="adj2" fmla="val 137092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635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  <a:cs typeface="+mn-cs"/>
            </a:endParaRPr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 rot="5400000">
            <a:off x="3230563" y="3402012"/>
            <a:ext cx="2736850" cy="485775"/>
          </a:xfrm>
          <a:prstGeom prst="rightArrow">
            <a:avLst>
              <a:gd name="adj1" fmla="val 50000"/>
              <a:gd name="adj2" fmla="val 14085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635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  <a:cs typeface="+mn-cs"/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323850" y="404813"/>
            <a:ext cx="8496300" cy="1871662"/>
          </a:xfrm>
          <a:prstGeom prst="flowChartPreparation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C0000"/>
                </a:solidFill>
                <a:latin typeface="Bookman Old Style" pitchFamily="18" charset="0"/>
                <a:cs typeface="+mn-cs"/>
              </a:rPr>
              <a:t>Языковые средства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C0000"/>
                </a:solidFill>
                <a:latin typeface="Bookman Old Style" pitchFamily="18" charset="0"/>
                <a:cs typeface="+mn-cs"/>
              </a:rPr>
              <a:t>художественной выразительности</a:t>
            </a:r>
          </a:p>
        </p:txBody>
      </p:sp>
      <p:sp>
        <p:nvSpPr>
          <p:cNvPr id="21511" name="Oval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50825" y="3429000"/>
            <a:ext cx="3600450" cy="13684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>
                <a:solidFill>
                  <a:srgbClr val="0000FF"/>
                </a:solidFill>
                <a:latin typeface="Georgia" pitchFamily="18" charset="0"/>
                <a:cs typeface="+mn-cs"/>
              </a:rPr>
              <a:t>Сравнения</a:t>
            </a:r>
          </a:p>
        </p:txBody>
      </p:sp>
      <p:sp>
        <p:nvSpPr>
          <p:cNvPr id="21512" name="Oval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843213" y="5084763"/>
            <a:ext cx="3600450" cy="13684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>
                <a:solidFill>
                  <a:srgbClr val="0000FF"/>
                </a:solidFill>
                <a:latin typeface="Georgia" pitchFamily="18" charset="0"/>
                <a:cs typeface="+mn-cs"/>
              </a:rPr>
              <a:t>Олицетворения</a:t>
            </a:r>
          </a:p>
        </p:txBody>
      </p:sp>
      <p:sp>
        <p:nvSpPr>
          <p:cNvPr id="21513" name="Oval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292725" y="3500438"/>
            <a:ext cx="3600450" cy="13684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 cmpd="dbl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>
                <a:solidFill>
                  <a:srgbClr val="0000FF"/>
                </a:solidFill>
                <a:latin typeface="Georgia" pitchFamily="18" charset="0"/>
                <a:cs typeface="+mn-cs"/>
              </a:rPr>
              <a:t>Эпитеты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21512" grpId="0" animBg="1"/>
      <p:bldP spid="215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333375"/>
            <a:ext cx="8569325" cy="5792788"/>
          </a:xfrm>
        </p:spPr>
        <p:txBody>
          <a:bodyPr/>
          <a:lstStyle/>
          <a:p>
            <a:pPr algn="ctr" eaLnBrk="1" hangingPunct="1">
              <a:lnSpc>
                <a:spcPct val="160000"/>
              </a:lnSpc>
              <a:buFontTx/>
              <a:buNone/>
            </a:pPr>
            <a:endParaRPr lang="ru-RU" sz="5000" b="1" i="1" smtClean="0">
              <a:solidFill>
                <a:srgbClr val="0070C0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ru-RU" sz="5000" b="1" i="1" smtClean="0">
                <a:solidFill>
                  <a:srgbClr val="00B050"/>
                </a:solidFill>
                <a:latin typeface="Georgia" pitchFamily="18" charset="0"/>
              </a:rPr>
              <a:t>– изображение явления путём сопоставления его с другим.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92275" y="549275"/>
            <a:ext cx="5929313" cy="107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i="1">
                <a:solidFill>
                  <a:schemeClr val="hlink"/>
                </a:solidFill>
                <a:latin typeface="Georgia" pitchFamily="18" charset="0"/>
                <a:cs typeface="Arial" charset="0"/>
              </a:rPr>
              <a:t>Сравнение</a:t>
            </a:r>
            <a:endParaRPr lang="ru-RU" sz="6000">
              <a:solidFill>
                <a:schemeClr val="hlink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0" y="620713"/>
            <a:ext cx="9144000" cy="5505450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FontTx/>
              <a:buNone/>
              <a:defRPr/>
            </a:pPr>
            <a:endParaRPr lang="ru-RU" sz="4600" b="1" i="1" dirty="0" smtClean="0">
              <a:solidFill>
                <a:srgbClr val="00B050"/>
              </a:solidFill>
              <a:latin typeface="Georgia" pitchFamily="18" charset="0"/>
            </a:endParaRPr>
          </a:p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FontTx/>
              <a:buNone/>
              <a:defRPr/>
            </a:pPr>
            <a:endParaRPr lang="ru-RU" sz="4600" b="1" i="1" dirty="0" smtClean="0">
              <a:solidFill>
                <a:srgbClr val="00B050"/>
              </a:solidFill>
              <a:latin typeface="Georgia" pitchFamily="18" charset="0"/>
            </a:endParaRPr>
          </a:p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FontTx/>
              <a:buNone/>
              <a:defRPr/>
            </a:pPr>
            <a:r>
              <a:rPr lang="ru-RU" sz="4600" b="1" i="1" dirty="0" smtClean="0">
                <a:solidFill>
                  <a:srgbClr val="00B050"/>
                </a:solidFill>
                <a:latin typeface="Georgia" pitchFamily="18" charset="0"/>
              </a:rPr>
              <a:t>  - художественное определение предмета, помогающее нарисовать его существенные признаки.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4500" y="571500"/>
            <a:ext cx="5929313" cy="107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i="1">
                <a:solidFill>
                  <a:schemeClr val="hlink"/>
                </a:solidFill>
                <a:latin typeface="Georgia" pitchFamily="18" charset="0"/>
                <a:cs typeface="Arial" charset="0"/>
              </a:rPr>
              <a:t>Эпитет</a:t>
            </a:r>
            <a:endParaRPr lang="ru-RU" sz="6000">
              <a:solidFill>
                <a:schemeClr val="hlink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0" y="333375"/>
            <a:ext cx="9144000" cy="6191250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lnSpc>
                <a:spcPct val="130000"/>
              </a:lnSpc>
              <a:spcAft>
                <a:spcPts val="0"/>
              </a:spcAft>
              <a:buFontTx/>
              <a:buNone/>
              <a:defRPr/>
            </a:pPr>
            <a:endParaRPr lang="ru-RU" sz="4400" b="1" i="1" dirty="0" smtClean="0">
              <a:solidFill>
                <a:srgbClr val="FF3399"/>
              </a:solidFill>
              <a:latin typeface="Georgia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Aft>
                <a:spcPts val="0"/>
              </a:spcAft>
              <a:buFontTx/>
              <a:buNone/>
              <a:defRPr/>
            </a:pPr>
            <a:endParaRPr lang="ru-RU" sz="4400" b="1" i="1" dirty="0" smtClean="0">
              <a:solidFill>
                <a:srgbClr val="00B050"/>
              </a:solidFill>
              <a:latin typeface="Georgia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Aft>
                <a:spcPts val="0"/>
              </a:spcAft>
              <a:buFontTx/>
              <a:buNone/>
              <a:defRPr/>
            </a:pPr>
            <a:r>
              <a:rPr lang="ru-RU" sz="4400" b="1" i="1" dirty="0" smtClean="0">
                <a:solidFill>
                  <a:srgbClr val="00B050"/>
                </a:solidFill>
                <a:latin typeface="Georgia" pitchFamily="18" charset="0"/>
              </a:rPr>
              <a:t>- изображение неодушевлённых предметов в виде живых существ, способных говорить, чувствовать.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57313" y="642938"/>
            <a:ext cx="6929437" cy="1071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i="1">
                <a:solidFill>
                  <a:schemeClr val="hlink"/>
                </a:solidFill>
                <a:latin typeface="Georgia" pitchFamily="18" charset="0"/>
                <a:cs typeface="Arial" charset="0"/>
              </a:rPr>
              <a:t>Олицетворение</a:t>
            </a:r>
            <a:endParaRPr lang="ru-RU" sz="6000">
              <a:solidFill>
                <a:schemeClr val="hlink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cap="none" smtClean="0">
                <a:solidFill>
                  <a:schemeClr val="hlink"/>
                </a:solidFill>
                <a:effectLst/>
              </a:rPr>
              <a:t>Ответьте на вопросы и запишите ответы в тетрадь. (Самостоятельная работа учащихся)</a:t>
            </a:r>
          </a:p>
        </p:txBody>
      </p:sp>
      <p:sp>
        <p:nvSpPr>
          <p:cNvPr id="6041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554163"/>
            <a:ext cx="8686800" cy="5303837"/>
          </a:xfrm>
        </p:spPr>
        <p:txBody>
          <a:bodyPr/>
          <a:lstStyle/>
          <a:p>
            <a:pPr marL="609600" indent="-609600"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hlink"/>
                </a:solidFill>
              </a:rPr>
              <a:t>      С кем автор сравнивает осень? </a:t>
            </a:r>
          </a:p>
          <a:p>
            <a:pPr marL="609600" indent="-609600" eaLnBrk="1" hangingPunct="1">
              <a:buFont typeface="Wingdings 2" pitchFamily="18" charset="2"/>
              <a:buNone/>
            </a:pPr>
            <a:r>
              <a:rPr lang="ru-RU" smtClean="0">
                <a:solidFill>
                  <a:srgbClr val="0C7211"/>
                </a:solidFill>
              </a:rPr>
              <a:t>         </a:t>
            </a:r>
            <a:r>
              <a:rPr lang="ru-RU" sz="2400" smtClean="0">
                <a:solidFill>
                  <a:srgbClr val="0C7211"/>
                </a:solidFill>
              </a:rPr>
              <a:t>(С вдовой – женщиной)</a:t>
            </a:r>
          </a:p>
          <a:p>
            <a:pPr marL="609600" indent="-609600"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hlink"/>
                </a:solidFill>
              </a:rPr>
              <a:t>      Поэту кажется, что в лесу пахнет так же, как в деревянном тереме. Чем там пахнет? Найди ответ в тексте</a:t>
            </a:r>
            <a:r>
              <a:rPr lang="ru-RU" i="1" smtClean="0">
                <a:solidFill>
                  <a:schemeClr val="hlink"/>
                </a:solidFill>
              </a:rPr>
              <a:t>.</a:t>
            </a:r>
          </a:p>
          <a:p>
            <a:pPr marL="609600" indent="-609600" eaLnBrk="1" hangingPunct="1">
              <a:buFont typeface="Wingdings 2" pitchFamily="18" charset="2"/>
              <a:buNone/>
            </a:pPr>
            <a:r>
              <a:rPr lang="ru-RU" sz="2400" smtClean="0">
                <a:solidFill>
                  <a:srgbClr val="0C7211"/>
                </a:solidFill>
              </a:rPr>
              <a:t>        (Лес пахнет дубом и сосной, за лето высох он от солнца)</a:t>
            </a:r>
          </a:p>
          <a:p>
            <a:pPr marL="609600" indent="-609600"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hlink"/>
                </a:solidFill>
              </a:rPr>
              <a:t>      Кто же является главным героем стихотворения?</a:t>
            </a:r>
          </a:p>
          <a:p>
            <a:pPr marL="609600" indent="-609600" eaLnBrk="1" hangingPunct="1">
              <a:buFont typeface="Wingdings 2" pitchFamily="18" charset="2"/>
              <a:buNone/>
            </a:pPr>
            <a:r>
              <a:rPr lang="ru-RU" sz="2400" smtClean="0">
                <a:solidFill>
                  <a:srgbClr val="0C7211"/>
                </a:solidFill>
              </a:rPr>
              <a:t>            (Лес) </a:t>
            </a:r>
          </a:p>
          <a:p>
            <a:pPr marL="609600" indent="-609600" algn="r" eaLnBrk="1" hangingPunct="1">
              <a:buFont typeface="Wingdings 2" pitchFamily="18" charset="2"/>
              <a:buNone/>
            </a:pPr>
            <a:endParaRPr lang="ru-RU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4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887538" y="130175"/>
            <a:ext cx="4238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600">
                <a:solidFill>
                  <a:srgbClr val="800000"/>
                </a:solidFill>
              </a:rPr>
              <a:t>Творческая работа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539750" y="1341438"/>
            <a:ext cx="813593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>
                <a:solidFill>
                  <a:srgbClr val="800000"/>
                </a:solidFill>
              </a:rPr>
              <a:t>Примерные творческие задания: </a:t>
            </a:r>
          </a:p>
          <a:p>
            <a:pPr>
              <a:buFontTx/>
              <a:buChar char="•"/>
            </a:pPr>
            <a:r>
              <a:rPr lang="ru-RU" sz="2800">
                <a:solidFill>
                  <a:srgbClr val="800000"/>
                </a:solidFill>
              </a:rPr>
              <a:t>Изображение образа осени (рисунок).</a:t>
            </a:r>
          </a:p>
          <a:p>
            <a:pPr>
              <a:buFontTx/>
              <a:buChar char="•"/>
            </a:pPr>
            <a:r>
              <a:rPr lang="ru-RU" sz="2800">
                <a:solidFill>
                  <a:srgbClr val="800000"/>
                </a:solidFill>
              </a:rPr>
              <a:t> Придумать свое стихотворение на тему «Осень».</a:t>
            </a:r>
          </a:p>
          <a:p>
            <a:pPr>
              <a:buFontTx/>
              <a:buChar char="•"/>
            </a:pPr>
            <a:endParaRPr lang="ru-RU" sz="280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619250" y="0"/>
            <a:ext cx="5495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800000"/>
                </a:solidFill>
              </a:rPr>
              <a:t>Итог урока. Обобщение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82600" y="908050"/>
            <a:ext cx="86614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solidFill>
                  <a:srgbClr val="800000"/>
                </a:solidFill>
              </a:rPr>
              <a:t>Примерные вопросы:</a:t>
            </a:r>
          </a:p>
          <a:p>
            <a:pPr>
              <a:buFontTx/>
              <a:buChar char="-"/>
            </a:pPr>
            <a:r>
              <a:rPr lang="ru-RU">
                <a:solidFill>
                  <a:srgbClr val="800000"/>
                </a:solidFill>
              </a:rPr>
              <a:t>Как вы думаете, ребята, почему автор назвал свое стихотворение «Листопад»?</a:t>
            </a:r>
          </a:p>
          <a:p>
            <a:pPr>
              <a:buFontTx/>
              <a:buChar char="-"/>
            </a:pPr>
            <a:r>
              <a:rPr lang="ru-RU">
                <a:solidFill>
                  <a:srgbClr val="800000"/>
                </a:solidFill>
              </a:rPr>
              <a:t> Какие краски осени описывает автор в своем стихотворении?</a:t>
            </a:r>
          </a:p>
          <a:p>
            <a:pPr>
              <a:buFontTx/>
              <a:buChar char="-"/>
            </a:pPr>
            <a:r>
              <a:rPr lang="ru-RU">
                <a:solidFill>
                  <a:srgbClr val="800000"/>
                </a:solidFill>
              </a:rPr>
              <a:t> Почему слово «Осень» автор пишет с заглавной буквы?</a:t>
            </a:r>
          </a:p>
          <a:p>
            <a:r>
              <a:rPr lang="ru-RU">
                <a:solidFill>
                  <a:srgbClr val="800000"/>
                </a:solidFill>
              </a:rPr>
              <a:t> Связь с жизненным опытом детей.</a:t>
            </a:r>
          </a:p>
          <a:p>
            <a:endParaRPr lang="ru-RU">
              <a:solidFill>
                <a:srgbClr val="800000"/>
              </a:solidFill>
            </a:endParaRPr>
          </a:p>
          <a:p>
            <a:r>
              <a:rPr lang="ru-RU">
                <a:solidFill>
                  <a:srgbClr val="800000"/>
                </a:solidFill>
              </a:rPr>
              <a:t> Унылая пора! Очей очарованье!</a:t>
            </a:r>
          </a:p>
          <a:p>
            <a:r>
              <a:rPr lang="ru-RU">
                <a:solidFill>
                  <a:srgbClr val="800000"/>
                </a:solidFill>
              </a:rPr>
              <a:t>Приятна мне твоя прощальная краса –</a:t>
            </a:r>
          </a:p>
          <a:p>
            <a:r>
              <a:rPr lang="ru-RU">
                <a:solidFill>
                  <a:srgbClr val="800000"/>
                </a:solidFill>
              </a:rPr>
              <a:t>Люблю я пышное природы увяданье,</a:t>
            </a:r>
          </a:p>
          <a:p>
            <a:r>
              <a:rPr lang="ru-RU">
                <a:solidFill>
                  <a:srgbClr val="800000"/>
                </a:solidFill>
              </a:rPr>
              <a:t>В лазурь и в золото одетые леса….(А.С. Пушкин)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200" cap="none" smtClean="0">
                <a:solidFill>
                  <a:schemeClr val="hlink"/>
                </a:solidFill>
                <a:effectLst/>
              </a:rPr>
              <a:t>Оцените свою работу на уроке.</a:t>
            </a:r>
            <a:br>
              <a:rPr lang="ru-RU" sz="3200" cap="none" smtClean="0">
                <a:solidFill>
                  <a:schemeClr val="hlink"/>
                </a:solidFill>
                <a:effectLst/>
              </a:rPr>
            </a:br>
            <a:r>
              <a:rPr lang="ru-RU" sz="3200" cap="none" smtClean="0">
                <a:solidFill>
                  <a:schemeClr val="hlink"/>
                </a:solidFill>
                <a:effectLst/>
              </a:rPr>
              <a:t>На ваших партах листочки.</a:t>
            </a:r>
          </a:p>
        </p:txBody>
      </p:sp>
      <p:pic>
        <p:nvPicPr>
          <p:cNvPr id="31747" name="Picture 5" descr="220px-Maple_Leaf_(from_roundel)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2755">
            <a:off x="323850" y="3500438"/>
            <a:ext cx="1312863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green_leaves_PNG3662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636838"/>
            <a:ext cx="12255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18"/>
          <p:cNvSpPr>
            <a:spLocks noGrp="1"/>
          </p:cNvSpPr>
          <p:nvPr>
            <p:ph type="body" idx="4294967295"/>
          </p:nvPr>
        </p:nvSpPr>
        <p:spPr>
          <a:xfrm>
            <a:off x="1547813" y="1484313"/>
            <a:ext cx="7362825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</a:t>
            </a:r>
            <a:r>
              <a:rPr lang="ru-RU" b="1" smtClean="0">
                <a:solidFill>
                  <a:schemeClr val="folHlink"/>
                </a:solidFill>
              </a:rPr>
              <a:t>Желтый</a:t>
            </a:r>
            <a:r>
              <a:rPr lang="ru-RU" smtClean="0"/>
              <a:t> листочек – было интересно, понятно,      узнал что-то новое.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</a:t>
            </a:r>
            <a:r>
              <a:rPr lang="ru-RU" b="1" smtClean="0">
                <a:solidFill>
                  <a:srgbClr val="0C7211"/>
                </a:solidFill>
              </a:rPr>
              <a:t>Зеленый</a:t>
            </a:r>
            <a:r>
              <a:rPr lang="ru-RU" smtClean="0"/>
              <a:t> листочек – было интересно, но что- то не понял.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solidFill>
                  <a:srgbClr val="FC1C04"/>
                </a:solidFill>
              </a:rPr>
              <a:t>   </a:t>
            </a:r>
            <a:r>
              <a:rPr lang="ru-RU" b="1" smtClean="0">
                <a:solidFill>
                  <a:srgbClr val="FC1C04"/>
                </a:solidFill>
              </a:rPr>
              <a:t>Красный</a:t>
            </a:r>
            <a:r>
              <a:rPr lang="ru-RU" smtClean="0"/>
              <a:t> листочек – было непонятно, нового ничего не узнал.</a:t>
            </a:r>
          </a:p>
        </p:txBody>
      </p:sp>
      <p:pic>
        <p:nvPicPr>
          <p:cNvPr id="31750" name="Picture 19" descr="autumn_leaves_PNG3579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41438"/>
            <a:ext cx="1584325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6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4248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u="sng">
                <a:solidFill>
                  <a:srgbClr val="800000"/>
                </a:solidFill>
              </a:rPr>
              <a:t>3. Учебные задачи, направленные на формирование предметных результатов:</a:t>
            </a:r>
          </a:p>
          <a:p>
            <a:pPr>
              <a:buFontTx/>
              <a:buChar char="-"/>
            </a:pPr>
            <a:r>
              <a:rPr lang="ru-RU" sz="1800">
                <a:solidFill>
                  <a:srgbClr val="800000"/>
                </a:solidFill>
                <a:latin typeface="Arial" charset="0"/>
              </a:rPr>
              <a:t> учащиеся учатся выразительно читать стихотворение; </a:t>
            </a:r>
          </a:p>
          <a:p>
            <a:pPr>
              <a:buFontTx/>
              <a:buChar char="-"/>
            </a:pPr>
            <a:r>
              <a:rPr lang="ru-RU" sz="1800">
                <a:solidFill>
                  <a:srgbClr val="800000"/>
                </a:solidFill>
                <a:latin typeface="Arial" charset="0"/>
              </a:rPr>
              <a:t> находить в тексте художественные средства языка; </a:t>
            </a:r>
          </a:p>
          <a:p>
            <a:pPr>
              <a:buFontTx/>
              <a:buChar char="-"/>
            </a:pPr>
            <a:r>
              <a:rPr lang="ru-RU" sz="1800">
                <a:solidFill>
                  <a:srgbClr val="800000"/>
                </a:solidFill>
                <a:latin typeface="Arial" charset="0"/>
              </a:rPr>
              <a:t> получать возможность рассмотреть и проанализировать иллюстрации; </a:t>
            </a:r>
          </a:p>
          <a:p>
            <a:pPr>
              <a:buFontTx/>
              <a:buChar char="-"/>
            </a:pPr>
            <a:r>
              <a:rPr lang="ru-RU" sz="1800">
                <a:solidFill>
                  <a:srgbClr val="800000"/>
                </a:solidFill>
                <a:latin typeface="Arial" charset="0"/>
              </a:rPr>
              <a:t> понимать учебную задачу урока и стремиться ее выполнять; </a:t>
            </a:r>
          </a:p>
          <a:p>
            <a:pPr>
              <a:buFontTx/>
              <a:buChar char="-"/>
            </a:pPr>
            <a:r>
              <a:rPr lang="ru-RU" sz="1800">
                <a:solidFill>
                  <a:srgbClr val="800000"/>
                </a:solidFill>
                <a:latin typeface="Arial" charset="0"/>
              </a:rPr>
              <a:t> извлекать из текста нужную информацию;</a:t>
            </a:r>
          </a:p>
          <a:p>
            <a:pPr>
              <a:buFontTx/>
              <a:buChar char="-"/>
            </a:pPr>
            <a:r>
              <a:rPr lang="ru-RU" sz="1800">
                <a:solidFill>
                  <a:srgbClr val="800000"/>
                </a:solidFill>
                <a:latin typeface="Arial" charset="0"/>
              </a:rPr>
              <a:t> отвечать на вопросы и оценивать свои знания.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6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7388" y="268267"/>
            <a:ext cx="7772400" cy="92869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>
                <a:solidFill>
                  <a:srgbClr val="00B050"/>
                </a:solidFill>
              </a:rPr>
              <a:t>Домашнее задание.</a:t>
            </a:r>
            <a:br>
              <a:rPr lang="ru-RU" sz="4400" dirty="0" smtClean="0">
                <a:solidFill>
                  <a:srgbClr val="00B050"/>
                </a:solidFill>
              </a:rPr>
            </a:br>
            <a:endParaRPr lang="ru-RU" sz="4400" dirty="0">
              <a:solidFill>
                <a:srgbClr val="00B050"/>
              </a:solidFill>
            </a:endParaRPr>
          </a:p>
        </p:txBody>
      </p:sp>
      <p:sp>
        <p:nvSpPr>
          <p:cNvPr id="32771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404813"/>
            <a:ext cx="9144000" cy="2428875"/>
          </a:xfrm>
        </p:spPr>
        <p:txBody>
          <a:bodyPr/>
          <a:lstStyle/>
          <a:p>
            <a:pPr marL="514350" indent="-514350" algn="ctr" eaLnBrk="1" hangingPunct="1"/>
            <a:r>
              <a:rPr lang="ru-RU" smtClean="0">
                <a:solidFill>
                  <a:schemeClr val="hlink"/>
                </a:solidFill>
              </a:rPr>
              <a:t>1.   Выучить понравившийся отрывок наизусть стр.</a:t>
            </a:r>
          </a:p>
          <a:p>
            <a:pPr marL="514350" indent="-514350" algn="ctr" eaLnBrk="1" hangingPunct="1"/>
            <a:r>
              <a:rPr lang="ru-RU" smtClean="0">
                <a:solidFill>
                  <a:schemeClr val="hlink"/>
                </a:solidFill>
              </a:rPr>
              <a:t> 2.  Нарисовать рисунок по выбранному отрывку.</a:t>
            </a:r>
          </a:p>
        </p:txBody>
      </p:sp>
      <p:pic>
        <p:nvPicPr>
          <p:cNvPr id="32772" name="Picture 6" descr="http://klub-drug.ru/wp-content/uploads/2011/04/41.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4508500"/>
            <a:ext cx="3214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4986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357563"/>
            <a:ext cx="42481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6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348038" y="188913"/>
            <a:ext cx="178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solidFill>
                  <a:srgbClr val="800000"/>
                </a:solidFill>
              </a:rPr>
              <a:t>Резерв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50825" y="1341438"/>
            <a:ext cx="8607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b="1">
                <a:solidFill>
                  <a:srgbClr val="800000"/>
                </a:solidFill>
              </a:rPr>
              <a:t>Написать мини сочинение по картине «Золотая осень»</a:t>
            </a:r>
          </a:p>
          <a:p>
            <a:pPr>
              <a:buFontTx/>
              <a:buChar char="•"/>
            </a:pPr>
            <a:endParaRPr lang="ru-RU" b="1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1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32872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>Спасибо за урок!</a:t>
            </a:r>
            <a:endParaRPr lang="ru-RU" sz="4400" dirty="0"/>
          </a:p>
        </p:txBody>
      </p:sp>
      <p:pic>
        <p:nvPicPr>
          <p:cNvPr id="7" name="Содержимое 6" descr="zvonok.gif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001000" y="6858000"/>
            <a:ext cx="3333750" cy="3333750"/>
          </a:xfrm>
        </p:spPr>
      </p:pic>
      <p:pic>
        <p:nvPicPr>
          <p:cNvPr id="9" name="Содержимое 4" descr="345436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contrast="39000"/>
          </a:blip>
          <a:stretch>
            <a:fillRect/>
          </a:stretch>
        </p:blipFill>
        <p:spPr>
          <a:xfrm rot="3356807" flipH="1">
            <a:off x="7523893" y="6114342"/>
            <a:ext cx="464481" cy="432000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94000"/>
              </a:prstClr>
            </a:outerShdw>
          </a:effectLst>
        </p:spPr>
      </p:pic>
      <p:pic>
        <p:nvPicPr>
          <p:cNvPr id="10" name="Содержимое 4" descr="34543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lum contrast="39000"/>
          </a:blip>
          <a:stretch>
            <a:fillRect/>
          </a:stretch>
        </p:blipFill>
        <p:spPr>
          <a:xfrm rot="18243193">
            <a:off x="8163284" y="6122436"/>
            <a:ext cx="464481" cy="432000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94000"/>
              </a:prstClr>
            </a:outerShdw>
          </a:effectLst>
        </p:spPr>
      </p:pic>
      <p:pic>
        <p:nvPicPr>
          <p:cNvPr id="11" name="Содержимое 4" descr="34543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49539" flipH="1">
            <a:off x="642938" y="479425"/>
            <a:ext cx="581025" cy="538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Содержимое 4" descr="3454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750461">
            <a:off x="7849325" y="497526"/>
            <a:ext cx="580036" cy="539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" name="Содержимое 4" descr="345436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contrast="39000"/>
          </a:blip>
          <a:stretch>
            <a:fillRect/>
          </a:stretch>
        </p:blipFill>
        <p:spPr>
          <a:xfrm rot="3356807" flipH="1">
            <a:off x="362486" y="6328634"/>
            <a:ext cx="464481" cy="432000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94000"/>
              </a:prstClr>
            </a:outerShdw>
          </a:effectLst>
        </p:spPr>
      </p:pic>
      <p:pic>
        <p:nvPicPr>
          <p:cNvPr id="14" name="Содержимое 4" descr="34543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lum contrast="39000"/>
          </a:blip>
          <a:stretch>
            <a:fillRect/>
          </a:stretch>
        </p:blipFill>
        <p:spPr>
          <a:xfrm rot="18243193">
            <a:off x="1001877" y="6336728"/>
            <a:ext cx="464481" cy="432000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94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035 -0.17338 C -1.05382 -0.44167 -1.05729 -0.70996 -1.01649 -0.797 C -0.97569 -0.88403 -0.84687 -0.77246 -0.80521 -0.69607 C -0.76354 -0.61968 -0.83819 -0.37477 -0.76649 -0.33889 C -0.69479 -0.30301 -0.44791 -0.39237 -0.37482 -0.48102 C -0.30139 -0.56968 -0.36458 -0.79051 -0.32778 -0.87014 C -0.29097 -0.94977 -0.18073 -1.00556 -0.15347 -0.95834 C -0.12639 -0.91112 -0.12048 -0.68843 -0.16476 -0.58635 C -0.20903 -0.48426 -0.41545 -0.40371 -0.41962 -0.34537 C -0.42413 -0.28704 -0.18194 -0.20301 -0.19219 -0.23588 C -0.20243 -0.26875 -0.42101 -0.46459 -0.4809 -0.54329 C -0.5408 -0.622 -0.54635 -0.66551 -0.55191 -0.7088 " pathEditMode="relative" rAng="0" ptsTypes="aaaaaaaaaaaA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" y="-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6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268538" y="260350"/>
            <a:ext cx="409416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800000"/>
                </a:solidFill>
              </a:rPr>
              <a:t>Оборудование:</a:t>
            </a:r>
          </a:p>
          <a:p>
            <a:r>
              <a:rPr lang="ru-RU" sz="3200" b="1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239838" y="1576388"/>
            <a:ext cx="290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ru-RU"/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971550" y="1412875"/>
            <a:ext cx="743743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учебник;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выставка  книг;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портрет автора;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 предметные картинки ( портрет И.А. Бунина, изображения на тему «осень»);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 аудиозапись («Лес точно терем расписной..»)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 толковый словарь ( С.И. Ожегова)</a:t>
            </a:r>
          </a:p>
          <a:p>
            <a:pPr>
              <a:buFontTx/>
              <a:buChar char="•"/>
            </a:pPr>
            <a:endParaRPr lang="ru-RU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6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059113" y="260350"/>
            <a:ext cx="2468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800000"/>
                </a:solidFill>
              </a:rPr>
              <a:t>Ход урока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76238" y="1649413"/>
            <a:ext cx="543718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800000"/>
                </a:solidFill>
              </a:rPr>
              <a:t>Организационный момент: </a:t>
            </a:r>
          </a:p>
          <a:p>
            <a:endParaRPr lang="ru-RU">
              <a:solidFill>
                <a:srgbClr val="800000"/>
              </a:solidFill>
            </a:endParaRPr>
          </a:p>
          <a:p>
            <a:r>
              <a:rPr lang="ru-RU">
                <a:solidFill>
                  <a:srgbClr val="800000"/>
                </a:solidFill>
              </a:rPr>
              <a:t>– Здравствуйте, ребята!</a:t>
            </a:r>
          </a:p>
          <a:p>
            <a:endParaRPr lang="ru-RU">
              <a:solidFill>
                <a:srgbClr val="800000"/>
              </a:solidFill>
            </a:endParaRPr>
          </a:p>
          <a:p>
            <a:r>
              <a:rPr lang="ru-RU">
                <a:solidFill>
                  <a:srgbClr val="800000"/>
                </a:solidFill>
              </a:rPr>
              <a:t>Художница-осень взмахнула кистью,</a:t>
            </a:r>
            <a:br>
              <a:rPr lang="ru-RU">
                <a:solidFill>
                  <a:srgbClr val="800000"/>
                </a:solidFill>
              </a:rPr>
            </a:br>
            <a:r>
              <a:rPr lang="ru-RU">
                <a:solidFill>
                  <a:srgbClr val="800000"/>
                </a:solidFill>
              </a:rPr>
              <a:t>Жёлтым обрызгала лёгкие листья,</a:t>
            </a:r>
            <a:br>
              <a:rPr lang="ru-RU">
                <a:solidFill>
                  <a:srgbClr val="800000"/>
                </a:solidFill>
              </a:rPr>
            </a:br>
            <a:r>
              <a:rPr lang="ru-RU">
                <a:solidFill>
                  <a:srgbClr val="800000"/>
                </a:solidFill>
              </a:rPr>
              <a:t>Небо пронзила сизо-лиловым,</a:t>
            </a:r>
            <a:br>
              <a:rPr lang="ru-RU">
                <a:solidFill>
                  <a:srgbClr val="800000"/>
                </a:solidFill>
              </a:rPr>
            </a:br>
            <a:r>
              <a:rPr lang="ru-RU">
                <a:solidFill>
                  <a:srgbClr val="800000"/>
                </a:solidFill>
              </a:rPr>
              <a:t>Речку покрыла лаком свинцовым.</a:t>
            </a:r>
            <a:br>
              <a:rPr lang="ru-RU">
                <a:solidFill>
                  <a:srgbClr val="800000"/>
                </a:solidFill>
              </a:rPr>
            </a:br>
            <a:r>
              <a:rPr lang="ru-RU">
                <a:solidFill>
                  <a:srgbClr val="800000"/>
                </a:solidFill>
              </a:rPr>
              <a:t>Из пёстрых узорчатых листьев клёна</a:t>
            </a:r>
            <a:br>
              <a:rPr lang="ru-RU">
                <a:solidFill>
                  <a:srgbClr val="800000"/>
                </a:solidFill>
              </a:rPr>
            </a:br>
            <a:r>
              <a:rPr lang="ru-RU">
                <a:solidFill>
                  <a:srgbClr val="800000"/>
                </a:solidFill>
              </a:rPr>
              <a:t>Ковёр расстелила на фоне зелёном.</a:t>
            </a:r>
          </a:p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900113" y="260350"/>
            <a:ext cx="7305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800000"/>
                </a:solidFill>
              </a:rPr>
              <a:t>Сообщение темы и цели урока: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971550" y="1196975"/>
            <a:ext cx="74168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b="1">
                <a:solidFill>
                  <a:srgbClr val="800000"/>
                </a:solidFill>
              </a:rPr>
              <a:t>Тема раздела</a:t>
            </a:r>
            <a:r>
              <a:rPr lang="ru-RU">
                <a:solidFill>
                  <a:srgbClr val="800000"/>
                </a:solidFill>
              </a:rPr>
              <a:t>: «Поэтическая тетрадь»</a:t>
            </a:r>
          </a:p>
          <a:p>
            <a:pPr>
              <a:buFontTx/>
              <a:buChar char="•"/>
            </a:pPr>
            <a:r>
              <a:rPr lang="ru-RU" b="1">
                <a:solidFill>
                  <a:srgbClr val="800000"/>
                </a:solidFill>
              </a:rPr>
              <a:t>Эпиграф</a:t>
            </a:r>
          </a:p>
          <a:p>
            <a:r>
              <a:rPr lang="ru-RU">
                <a:solidFill>
                  <a:srgbClr val="800000"/>
                </a:solidFill>
              </a:rPr>
              <a:t>Приветствую золото дней, </a:t>
            </a:r>
          </a:p>
          <a:p>
            <a:r>
              <a:rPr lang="ru-RU">
                <a:solidFill>
                  <a:srgbClr val="800000"/>
                </a:solidFill>
              </a:rPr>
              <a:t>Осенним дыханьем овитых. (А. Блок) </a:t>
            </a:r>
          </a:p>
          <a:p>
            <a:pPr>
              <a:buFontTx/>
              <a:buChar char="•"/>
            </a:pPr>
            <a:r>
              <a:rPr lang="ru-RU" b="1">
                <a:solidFill>
                  <a:srgbClr val="800000"/>
                </a:solidFill>
              </a:rPr>
              <a:t> Узнать</a:t>
            </a:r>
            <a:r>
              <a:rPr lang="ru-RU">
                <a:solidFill>
                  <a:srgbClr val="800000"/>
                </a:solidFill>
              </a:rPr>
              <a:t> (биографию великого поэта), </a:t>
            </a:r>
            <a:r>
              <a:rPr lang="ru-RU" b="1">
                <a:solidFill>
                  <a:srgbClr val="800000"/>
                </a:solidFill>
              </a:rPr>
              <a:t>познакомить</a:t>
            </a:r>
            <a:r>
              <a:rPr lang="ru-RU">
                <a:solidFill>
                  <a:srgbClr val="800000"/>
                </a:solidFill>
              </a:rPr>
              <a:t>( с творчеством, углубить знания о его творчестве, с новыми словами), </a:t>
            </a:r>
            <a:r>
              <a:rPr lang="ru-RU" b="1">
                <a:solidFill>
                  <a:srgbClr val="800000"/>
                </a:solidFill>
              </a:rPr>
              <a:t>учиться </a:t>
            </a:r>
            <a:r>
              <a:rPr lang="ru-RU">
                <a:solidFill>
                  <a:srgbClr val="800000"/>
                </a:solidFill>
              </a:rPr>
              <a:t>(выразительно читать, находить средства выразительности, логические ударения), </a:t>
            </a:r>
            <a:r>
              <a:rPr lang="ru-RU" b="1">
                <a:solidFill>
                  <a:srgbClr val="800000"/>
                </a:solidFill>
              </a:rPr>
              <a:t>подумать</a:t>
            </a:r>
            <a:r>
              <a:rPr lang="ru-RU">
                <a:solidFill>
                  <a:srgbClr val="800000"/>
                </a:solidFill>
              </a:rPr>
              <a:t> (о красках осени), </a:t>
            </a:r>
            <a:r>
              <a:rPr lang="ru-RU" b="1">
                <a:solidFill>
                  <a:srgbClr val="800000"/>
                </a:solidFill>
              </a:rPr>
              <a:t>размышлять</a:t>
            </a:r>
            <a:r>
              <a:rPr lang="ru-RU">
                <a:solidFill>
                  <a:srgbClr val="800000"/>
                </a:solidFill>
              </a:rPr>
              <a:t> (о настроении автора во время чтения стихотворения).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>
          <a:xfrm>
            <a:off x="0" y="1700213"/>
            <a:ext cx="8686800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hlink"/>
                </a:solidFill>
              </a:rPr>
              <a:t>     Хорош лес в осенние ясные дни! В пурпурно-красный и жёлтый цвет окрашена листва. Там и тут видны под листьями красноватые шляпки поздних грибов. Ещё цветут кое-где запоздалые лесные цветы.</a:t>
            </a:r>
          </a:p>
          <a:p>
            <a:pPr algn="r" eaLnBrk="1" hangingPunct="1"/>
            <a:endParaRPr lang="ru-RU" smtClean="0">
              <a:solidFill>
                <a:schemeClr val="hlink"/>
              </a:solidFill>
            </a:endParaRPr>
          </a:p>
          <a:p>
            <a:pPr algn="r"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hlink"/>
                </a:solidFill>
              </a:rPr>
              <a:t>(И.Соколов-Микитов)  </a:t>
            </a:r>
          </a:p>
        </p:txBody>
      </p:sp>
      <p:sp>
        <p:nvSpPr>
          <p:cNvPr id="1433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60350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b="1" cap="none" smtClean="0">
                <a:solidFill>
                  <a:schemeClr val="hlink"/>
                </a:solidFill>
                <a:effectLst/>
              </a:rPr>
              <a:t>Несколько минут читаем – технику чтения повышаем!</a:t>
            </a:r>
          </a:p>
        </p:txBody>
      </p:sp>
      <p:pic>
        <p:nvPicPr>
          <p:cNvPr id="14340" name="Picture 7" descr="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437063"/>
            <a:ext cx="388778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476250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cap="none" smtClean="0">
                <a:solidFill>
                  <a:schemeClr val="hlink"/>
                </a:solidFill>
                <a:effectLst/>
              </a:rPr>
              <a:t>Повторяем то, что знаем!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557338"/>
            <a:ext cx="8686800" cy="5114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Еще земли печален вид,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А воздух уж весною дышит,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И мёртвый в поле стебль колышет,            Автор стихотворения?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И елей ветви шевелит.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Ф.И. Тютчев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400" smtClean="0">
              <a:solidFill>
                <a:schemeClr val="hlin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Унылая пора! Очей очарованье!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Приятна мне твоя прощальная краса-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Люблю я пышное природы увяданье,         Автор стихотворения?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В багрец и в золото одетые леса…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А.С.Пушкин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40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15364" name="Picture 10" descr="j00903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404813"/>
            <a:ext cx="21605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1" descr="j01494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2924175"/>
            <a:ext cx="22320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fon_26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085850" y="0"/>
            <a:ext cx="7013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800000"/>
                </a:solidFill>
              </a:rPr>
              <a:t>Подготовка к восприятию</a:t>
            </a:r>
          </a:p>
          <a:p>
            <a:pPr algn="ctr"/>
            <a:r>
              <a:rPr lang="ru-RU" sz="2800" b="1">
                <a:solidFill>
                  <a:srgbClr val="800000"/>
                </a:solidFill>
              </a:rPr>
              <a:t>(работа со стихотворением до чтения)</a:t>
            </a:r>
          </a:p>
          <a:p>
            <a:pPr algn="ctr"/>
            <a:endParaRPr lang="ru-RU" sz="3200" b="1">
              <a:solidFill>
                <a:srgbClr val="800000"/>
              </a:solidFill>
            </a:endParaRPr>
          </a:p>
          <a:p>
            <a:pPr algn="ctr"/>
            <a:endParaRPr lang="ru-RU" sz="3200" b="1">
              <a:solidFill>
                <a:srgbClr val="800000"/>
              </a:solidFill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11188" y="1125538"/>
            <a:ext cx="7869237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Рассказ об авторе (подготовленный ученик рассказывает, учитель дополняет).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 Беседа о произведениях И.А. Бунина (-какие из его произведений вам знакомы?)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800000"/>
                </a:solidFill>
              </a:rPr>
              <a:t>Рассказ о произведении «Листопад» (факты из истории - рассказывает учитель)</a:t>
            </a:r>
          </a:p>
          <a:p>
            <a:pPr>
              <a:buFontTx/>
              <a:buChar char="•"/>
            </a:pPr>
            <a:endParaRPr lang="ru-RU">
              <a:solidFill>
                <a:srgbClr val="800000"/>
              </a:solidFill>
            </a:endParaRPr>
          </a:p>
          <a:p>
            <a:pPr>
              <a:buFontTx/>
              <a:buChar char="•"/>
            </a:pPr>
            <a:endParaRPr lang="ru-RU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992</TotalTime>
  <Words>895</Words>
  <PresentationFormat>Экран (4:3)</PresentationFormat>
  <Paragraphs>172</Paragraphs>
  <Slides>32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8</vt:i4>
      </vt:variant>
      <vt:variant>
        <vt:lpstr>Заголовки слайдов</vt:lpstr>
      </vt:variant>
      <vt:variant>
        <vt:i4>32</vt:i4>
      </vt:variant>
    </vt:vector>
  </HeadingPairs>
  <TitlesOfParts>
    <vt:vector size="48" baseType="lpstr">
      <vt:lpstr>Arial</vt:lpstr>
      <vt:lpstr>Franklin Gothic Medium</vt:lpstr>
      <vt:lpstr>Franklin Gothic Book</vt:lpstr>
      <vt:lpstr>Wingdings 2</vt:lpstr>
      <vt:lpstr>Calibri</vt:lpstr>
      <vt:lpstr>Times New Roman</vt:lpstr>
      <vt:lpstr>Bookman Old Style</vt:lpstr>
      <vt:lpstr>Georgia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Несколько минут читаем – технику чтения повышаем!</vt:lpstr>
      <vt:lpstr>Повторяем то, что знаем!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Знакомство с новым произведением</vt:lpstr>
      <vt:lpstr>Слайд 17</vt:lpstr>
      <vt:lpstr>Работа со словариком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Ответьте на вопросы и запишите ответы в тетрадь. (Самостоятельная работа учащихся)</vt:lpstr>
      <vt:lpstr>Слайд 27</vt:lpstr>
      <vt:lpstr>Слайд 28</vt:lpstr>
      <vt:lpstr>Оцените свою работу на уроке. На ваших партах листочки.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Урок литературного чтения    И.А. Бунин "Листопад".   </dc:title>
  <dc:creator>Администратор</dc:creator>
  <cp:lastModifiedBy>User</cp:lastModifiedBy>
  <cp:revision>72</cp:revision>
  <dcterms:created xsi:type="dcterms:W3CDTF">2013-03-01T16:10:12Z</dcterms:created>
  <dcterms:modified xsi:type="dcterms:W3CDTF">2018-12-12T20:17:41Z</dcterms:modified>
</cp:coreProperties>
</file>