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1" r:id="rId3"/>
    <p:sldId id="312" r:id="rId4"/>
    <p:sldId id="313" r:id="rId5"/>
    <p:sldId id="325" r:id="rId6"/>
    <p:sldId id="261" r:id="rId7"/>
    <p:sldId id="331" r:id="rId8"/>
    <p:sldId id="335" r:id="rId9"/>
    <p:sldId id="336" r:id="rId10"/>
    <p:sldId id="337" r:id="rId11"/>
    <p:sldId id="320" r:id="rId12"/>
    <p:sldId id="323" r:id="rId13"/>
    <p:sldId id="339" r:id="rId14"/>
    <p:sldId id="266" r:id="rId15"/>
    <p:sldId id="340" r:id="rId16"/>
    <p:sldId id="277" r:id="rId1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9FF"/>
    <a:srgbClr val="FFCCFF"/>
    <a:srgbClr val="2E3917"/>
    <a:srgbClr val="CAE8AA"/>
    <a:srgbClr val="CCCCFF"/>
    <a:srgbClr val="66CCFF"/>
    <a:srgbClr val="CC99FF"/>
    <a:srgbClr val="F2DBDA"/>
    <a:srgbClr val="43CEFF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74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5BC41-4337-4BFC-9941-2F0399357776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89B52-F68C-4F2F-A821-A33D21900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44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01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30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4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50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54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60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50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95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38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72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34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F00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" name="Picture 2" descr="http://k.foto.radikal.ru/0701/ad2d67637c35.jpg"/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" t="1476" r="1343" b="1592"/>
          <a:stretch/>
        </p:blipFill>
        <p:spPr bwMode="auto">
          <a:xfrm>
            <a:off x="-36512" y="-22820"/>
            <a:ext cx="9180512" cy="5737820"/>
          </a:xfrm>
          <a:prstGeom prst="rect">
            <a:avLst/>
          </a:prstGeom>
          <a:pattFill prst="lgConfetti">
            <a:fgClr>
              <a:schemeClr val="accent1">
                <a:lumMod val="60000"/>
                <a:lumOff val="4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  <a:effectLst>
            <a:softEdge rad="12700"/>
          </a:effectLst>
          <a:extLst/>
        </p:spPr>
      </p:pic>
      <p:sp>
        <p:nvSpPr>
          <p:cNvPr id="20" name="TextBox 1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Никифорова Н.В.</a:t>
            </a:r>
          </a:p>
        </p:txBody>
      </p:sp>
    </p:spTree>
    <p:extLst>
      <p:ext uri="{BB962C8B-B14F-4D97-AF65-F5344CB8AC3E}">
        <p14:creationId xmlns:p14="http://schemas.microsoft.com/office/powerpoint/2010/main" xmlns="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кумент 5">
            <a:hlinkClick r:id="" action="ppaction://noaction" highlightClick="1"/>
          </p:cNvPr>
          <p:cNvSpPr/>
          <p:nvPr/>
        </p:nvSpPr>
        <p:spPr>
          <a:xfrm>
            <a:off x="251520" y="206456"/>
            <a:ext cx="504056" cy="576064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86" b="22498"/>
          <a:stretch/>
        </p:blipFill>
        <p:spPr bwMode="auto">
          <a:xfrm>
            <a:off x="1427862" y="206456"/>
            <a:ext cx="7023100" cy="95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956351" y="2881773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441831">
            <a:off x="6981921" y="294824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40FAFE-19BD-4D48-A591-E1D03715E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285864"/>
            <a:ext cx="3121423" cy="1213209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9A5D96F2-9006-44C0-95E0-60C84C35403F}"/>
              </a:ext>
            </a:extLst>
          </p:cNvPr>
          <p:cNvGrpSpPr/>
          <p:nvPr/>
        </p:nvGrpSpPr>
        <p:grpSpPr>
          <a:xfrm>
            <a:off x="3000364" y="2786062"/>
            <a:ext cx="3006423" cy="2228974"/>
            <a:chOff x="3194958" y="2088936"/>
            <a:chExt cx="3006423" cy="2228974"/>
          </a:xfrm>
        </p:grpSpPr>
        <p:pic>
          <p:nvPicPr>
            <p:cNvPr id="1026" name="Picture 2" descr="http://printonic.ru/uploads/images/2016/04/15/img_5710aeb6ed54e.jpg">
              <a:extLst>
                <a:ext uri="{FF2B5EF4-FFF2-40B4-BE49-F238E27FC236}">
                  <a16:creationId xmlns:a16="http://schemas.microsoft.com/office/drawing/2014/main" xmlns="" id="{E2FBB0FE-D10F-4E0E-B2E2-030A31F47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94958" y="2577934"/>
              <a:ext cx="1123846" cy="171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http://ds-1-rub.edu22.info/images/15230073553.png">
              <a:extLst>
                <a:ext uri="{FF2B5EF4-FFF2-40B4-BE49-F238E27FC236}">
                  <a16:creationId xmlns:a16="http://schemas.microsoft.com/office/drawing/2014/main" xmlns="" id="{BFF5BD0E-94B7-4C77-83D3-7D529F533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088936"/>
              <a:ext cx="2205445" cy="2228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272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8736D227-5133-4D95-B8B3-8D1E562A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9211" y="-87902"/>
            <a:ext cx="6437593" cy="911881"/>
          </a:xfrm>
        </p:spPr>
        <p:txBody>
          <a:bodyPr>
            <a:normAutofit/>
          </a:bodyPr>
          <a:lstStyle/>
          <a:p>
            <a:pPr algn="l"/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Если пожар случился…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6FC15C9-5402-428A-9BF9-C79F5D8D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00922" y="907635"/>
            <a:ext cx="3369800" cy="27086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84EFC323-D878-4132-AE35-76D457A1F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H="1">
            <a:off x="4879636" y="890512"/>
            <a:ext cx="3243138" cy="27086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FDE2FCA-C12F-4170-B2B3-49B59C4CD5DA}"/>
              </a:ext>
            </a:extLst>
          </p:cNvPr>
          <p:cNvSpPr/>
          <p:nvPr/>
        </p:nvSpPr>
        <p:spPr>
          <a:xfrm>
            <a:off x="753091" y="3699928"/>
            <a:ext cx="336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Выбирайся из задымленного помещения ползком!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6980FC-C9B6-421E-A1AF-073AD055F391}"/>
              </a:ext>
            </a:extLst>
          </p:cNvPr>
          <p:cNvSpPr/>
          <p:nvPr/>
        </p:nvSpPr>
        <p:spPr>
          <a:xfrm>
            <a:off x="5034169" y="3875484"/>
            <a:ext cx="2934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Позови на помощь соседей!</a:t>
            </a:r>
          </a:p>
        </p:txBody>
      </p:sp>
      <p:sp>
        <p:nvSpPr>
          <p:cNvPr id="24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AE64342-9228-4899-A096-148DEBD57C8D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FA3BCB-97AC-4D8C-ACA3-8EE5BD0440B9}"/>
              </a:ext>
            </a:extLst>
          </p:cNvPr>
          <p:cNvSpPr txBox="1"/>
          <p:nvPr/>
        </p:nvSpPr>
        <p:spPr>
          <a:xfrm>
            <a:off x="221379" y="1663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рисунок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244548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266" grpId="0"/>
      <p:bldP spid="3" grpId="0"/>
      <p:bldP spid="4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65365"/>
            <a:ext cx="8229600" cy="67591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Отгадайте загадку.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16507" y="1044949"/>
            <a:ext cx="525658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mic Sans MS" pitchFamily="66" charset="0"/>
              </a:rPr>
              <a:t>Смел огонь, они смелее,</a:t>
            </a:r>
          </a:p>
          <a:p>
            <a:pPr algn="ctr"/>
            <a:r>
              <a:rPr lang="ru-RU" sz="3200" dirty="0">
                <a:latin typeface="Comic Sans MS" pitchFamily="66" charset="0"/>
              </a:rPr>
              <a:t>Он силён, они сильнее,</a:t>
            </a:r>
          </a:p>
          <a:p>
            <a:pPr algn="ctr"/>
            <a:r>
              <a:rPr lang="ru-RU" sz="3200" dirty="0">
                <a:latin typeface="Comic Sans MS" pitchFamily="66" charset="0"/>
              </a:rPr>
              <a:t>Их огнём не испугать, </a:t>
            </a:r>
          </a:p>
          <a:p>
            <a:pPr algn="ctr"/>
            <a:r>
              <a:rPr lang="ru-RU" sz="3200" dirty="0">
                <a:latin typeface="Comic Sans MS" pitchFamily="66" charset="0"/>
              </a:rPr>
              <a:t>Им к огню не привыкать!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781663" y="959801"/>
            <a:ext cx="3013936" cy="398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с вырезом 10">
            <a:hlinkClick r:id="" action="ppaction://hlinkshowjump?jump=nextslide"/>
          </p:cNvPr>
          <p:cNvSpPr/>
          <p:nvPr/>
        </p:nvSpPr>
        <p:spPr>
          <a:xfrm>
            <a:off x="8316416" y="516175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C521D1-5CCF-4D75-9CCC-34BDA8F94C88}"/>
              </a:ext>
            </a:extLst>
          </p:cNvPr>
          <p:cNvSpPr txBox="1"/>
          <p:nvPr/>
        </p:nvSpPr>
        <p:spPr>
          <a:xfrm>
            <a:off x="221379" y="1663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загадку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AD89774E-1030-4913-A73B-24E7FF9C8741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3577580"/>
            <a:ext cx="4896544" cy="67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ПОЖАРНЫЕ</a:t>
            </a:r>
          </a:p>
        </p:txBody>
      </p:sp>
    </p:spTree>
    <p:extLst>
      <p:ext uri="{BB962C8B-B14F-4D97-AF65-F5344CB8AC3E}">
        <p14:creationId xmlns:p14="http://schemas.microsoft.com/office/powerpoint/2010/main" xmlns="" val="87415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</p:childTnLst>
        </p:cTn>
      </p:par>
    </p:tnLst>
    <p:bldLst>
      <p:bldP spid="19458" grpId="0"/>
      <p:bldP spid="19467" grpId="0"/>
      <p:bldP spid="11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3869"/>
            <a:ext cx="8229600" cy="9525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вызвать пожарных?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58" y="1345354"/>
            <a:ext cx="4557574" cy="3384353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ru-RU" sz="3600" b="1" dirty="0">
                <a:latin typeface="Comic Sans MS" pitchFamily="66" charset="0"/>
              </a:rPr>
              <a:t>1.Набери номер телефона 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01.</a:t>
            </a:r>
          </a:p>
          <a:p>
            <a:pPr algn="ctr">
              <a:buFontTx/>
              <a:buNone/>
            </a:pPr>
            <a:r>
              <a:rPr lang="ru-RU" sz="3600" b="1" dirty="0">
                <a:latin typeface="Comic Sans MS" pitchFamily="66" charset="0"/>
              </a:rPr>
              <a:t>2. Чётко назови адрес по которому произошёл пожар</a:t>
            </a:r>
            <a:r>
              <a:rPr lang="ru-RU" sz="3600" dirty="0">
                <a:latin typeface="Comic Sans MS" pitchFamily="66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343952" y="958712"/>
            <a:ext cx="3368628" cy="3915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316416" y="516175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834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uiExpand="1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3869"/>
            <a:ext cx="8229600" cy="9525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 вызвать пожарных?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3705" y="912531"/>
            <a:ext cx="5055488" cy="4249225"/>
          </a:xfrm>
        </p:spPr>
        <p:txBody>
          <a:bodyPr>
            <a:normAutofit fontScale="70000" lnSpcReduction="20000"/>
          </a:bodyPr>
          <a:lstStyle/>
          <a:p>
            <a:pPr algn="ctr">
              <a:buFontTx/>
              <a:buNone/>
            </a:pPr>
            <a:r>
              <a:rPr lang="ru-RU" sz="3600" b="1" dirty="0">
                <a:latin typeface="Comic Sans MS" pitchFamily="66" charset="0"/>
              </a:rPr>
              <a:t>Знать обязан каждый гражданин - </a:t>
            </a:r>
          </a:p>
          <a:p>
            <a:pPr algn="ctr">
              <a:buFontTx/>
              <a:buNone/>
            </a:pPr>
            <a:r>
              <a:rPr lang="ru-RU" sz="3600" b="1" dirty="0">
                <a:latin typeface="Comic Sans MS" pitchFamily="66" charset="0"/>
              </a:rPr>
              <a:t>Телефон пожарных - 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01</a:t>
            </a:r>
            <a:r>
              <a:rPr lang="ru-RU" sz="3600" b="1" dirty="0">
                <a:latin typeface="Comic Sans MS" pitchFamily="66" charset="0"/>
              </a:rPr>
              <a:t>. </a:t>
            </a:r>
          </a:p>
          <a:p>
            <a:pPr algn="ctr">
              <a:buFontTx/>
              <a:buNone/>
            </a:pPr>
            <a:r>
              <a:rPr lang="ru-RU" sz="3600" b="1" dirty="0">
                <a:latin typeface="Comic Sans MS" pitchFamily="66" charset="0"/>
              </a:rPr>
              <a:t>Если что-то загорелось, </a:t>
            </a:r>
          </a:p>
          <a:p>
            <a:pPr algn="ctr">
              <a:buFontTx/>
              <a:buNone/>
            </a:pPr>
            <a:r>
              <a:rPr lang="ru-RU" sz="3600" b="1" dirty="0">
                <a:latin typeface="Comic Sans MS" pitchFamily="66" charset="0"/>
              </a:rPr>
              <a:t>На себя возьмите смелость: </a:t>
            </a:r>
          </a:p>
          <a:p>
            <a:pPr algn="ctr">
              <a:buFontTx/>
              <a:buNone/>
            </a:pPr>
            <a:r>
              <a:rPr lang="ru-RU" sz="3600" b="1" dirty="0">
                <a:latin typeface="Comic Sans MS" pitchFamily="66" charset="0"/>
              </a:rPr>
              <a:t>Срочно 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01</a:t>
            </a:r>
            <a:r>
              <a:rPr lang="ru-RU" sz="3600" b="1" dirty="0">
                <a:latin typeface="Comic Sans MS" pitchFamily="66" charset="0"/>
              </a:rPr>
              <a:t> звоните, </a:t>
            </a:r>
          </a:p>
          <a:p>
            <a:pPr algn="ctr">
              <a:buFontTx/>
              <a:buNone/>
            </a:pPr>
            <a:r>
              <a:rPr lang="ru-RU" sz="3600" b="1" dirty="0">
                <a:latin typeface="Comic Sans MS" pitchFamily="66" charset="0"/>
              </a:rPr>
              <a:t>Точно адрес назовите, </a:t>
            </a:r>
          </a:p>
          <a:p>
            <a:pPr algn="ctr">
              <a:buFontTx/>
              <a:buNone/>
            </a:pPr>
            <a:r>
              <a:rPr lang="ru-RU" sz="3600" b="1" dirty="0">
                <a:latin typeface="Comic Sans MS" pitchFamily="66" charset="0"/>
              </a:rPr>
              <a:t>Что горит? Давно ли? Где?</a:t>
            </a:r>
          </a:p>
          <a:p>
            <a:pPr algn="ctr">
              <a:buFontTx/>
              <a:buNone/>
            </a:pPr>
            <a:r>
              <a:rPr lang="ru-RU" sz="3600" b="1" dirty="0">
                <a:latin typeface="Comic Sans MS" pitchFamily="66" charset="0"/>
              </a:rPr>
              <a:t>Несколько минут промчится -</a:t>
            </a:r>
          </a:p>
          <a:p>
            <a:pPr algn="ctr">
              <a:buFontTx/>
              <a:buNone/>
            </a:pPr>
            <a:r>
              <a:rPr lang="ru-RU" sz="3600" b="1" dirty="0">
                <a:latin typeface="Comic Sans MS" pitchFamily="66" charset="0"/>
              </a:rPr>
              <a:t>К вам пожарная примчится. </a:t>
            </a:r>
          </a:p>
          <a:p>
            <a:pPr algn="ctr">
              <a:buFontTx/>
              <a:buNone/>
            </a:pPr>
            <a:r>
              <a:rPr lang="ru-RU" sz="3600" b="1" dirty="0">
                <a:latin typeface="Comic Sans MS" pitchFamily="66" charset="0"/>
              </a:rPr>
              <a:t>И поможет вам в беде.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316416" y="516175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192AE8F9-9EDE-4EA6-B610-ADCCD67BBCB1}"/>
              </a:ext>
            </a:extLst>
          </p:cNvPr>
          <p:cNvGrpSpPr/>
          <p:nvPr/>
        </p:nvGrpSpPr>
        <p:grpSpPr>
          <a:xfrm>
            <a:off x="107504" y="1147482"/>
            <a:ext cx="4231414" cy="2954156"/>
            <a:chOff x="107504" y="1201316"/>
            <a:chExt cx="4176464" cy="2900322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D699DCF4-0423-435D-92F5-D79B3C323B13}"/>
                </a:ext>
              </a:extLst>
            </p:cNvPr>
            <p:cNvSpPr/>
            <p:nvPr/>
          </p:nvSpPr>
          <p:spPr>
            <a:xfrm rot="260774">
              <a:off x="1016742" y="1880369"/>
              <a:ext cx="864096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>
              <a:extLst>
                <a:ext uri="{FF2B5EF4-FFF2-40B4-BE49-F238E27FC236}">
                  <a16:creationId xmlns:a16="http://schemas.microsoft.com/office/drawing/2014/main" xmlns="" id="{F00DA094-5755-4E54-B7C1-C877DB5E08D7}"/>
                </a:ext>
              </a:extLst>
            </p:cNvPr>
            <p:cNvSpPr/>
            <p:nvPr/>
          </p:nvSpPr>
          <p:spPr>
            <a:xfrm>
              <a:off x="467544" y="3037143"/>
              <a:ext cx="288032" cy="3964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2BF61750-A588-4BDC-8A20-6F3976A7CE01}"/>
                </a:ext>
              </a:extLst>
            </p:cNvPr>
            <p:cNvSpPr/>
            <p:nvPr/>
          </p:nvSpPr>
          <p:spPr>
            <a:xfrm>
              <a:off x="1781964" y="3135487"/>
              <a:ext cx="360039" cy="5141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4B151D37-72E9-4D32-A6B3-3AA0E1B43E53}"/>
                </a:ext>
              </a:extLst>
            </p:cNvPr>
            <p:cNvSpPr/>
            <p:nvPr/>
          </p:nvSpPr>
          <p:spPr>
            <a:xfrm rot="180778">
              <a:off x="2763359" y="2270861"/>
              <a:ext cx="781894" cy="2151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://freelance.ru/img/portfolio/pics/00/33/AC/3386611.jpg">
              <a:extLst>
                <a:ext uri="{FF2B5EF4-FFF2-40B4-BE49-F238E27FC236}">
                  <a16:creationId xmlns:a16="http://schemas.microsoft.com/office/drawing/2014/main" xmlns="" id="{C28B44ED-C62F-404D-B6C3-D044789291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07504" y="1201316"/>
              <a:ext cx="4176464" cy="2900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2718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uiExpand="1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3" y="565601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Выпал на пол уголёк,</a:t>
            </a:r>
          </a:p>
          <a:p>
            <a:r>
              <a:rPr lang="ru-RU" sz="2400" b="1" dirty="0">
                <a:latin typeface="Comic Sans MS" pitchFamily="66" charset="0"/>
              </a:rPr>
              <a:t>Деревянный пол зажёг.</a:t>
            </a:r>
          </a:p>
          <a:p>
            <a:r>
              <a:rPr lang="ru-RU" sz="2400" b="1" dirty="0">
                <a:latin typeface="Comic Sans MS" pitchFamily="66" charset="0"/>
              </a:rPr>
              <a:t>Не смотри, не жди, не стой,</a:t>
            </a:r>
          </a:p>
          <a:p>
            <a:r>
              <a:rPr lang="ru-RU" sz="2400" b="1" dirty="0">
                <a:latin typeface="Comic Sans MS" pitchFamily="66" charset="0"/>
              </a:rPr>
              <a:t>А залей его…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3483" y="1644908"/>
            <a:ext cx="1443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водой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186461"/>
            <a:ext cx="4787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Если младшие сестрички</a:t>
            </a:r>
          </a:p>
          <a:p>
            <a:r>
              <a:rPr lang="ru-RU" sz="2400" b="1" dirty="0">
                <a:latin typeface="Comic Sans MS" pitchFamily="66" charset="0"/>
              </a:rPr>
              <a:t>Зажигают дома спички,</a:t>
            </a:r>
          </a:p>
          <a:p>
            <a:r>
              <a:rPr lang="ru-RU" sz="2400" b="1" dirty="0">
                <a:latin typeface="Comic Sans MS" pitchFamily="66" charset="0"/>
              </a:rPr>
              <a:t>Что ты должен предпринять?</a:t>
            </a:r>
          </a:p>
          <a:p>
            <a:r>
              <a:rPr lang="ru-RU" sz="2400" b="1" dirty="0">
                <a:latin typeface="Comic Sans MS" pitchFamily="66" charset="0"/>
              </a:rPr>
              <a:t>Сразу спички те…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262872"/>
            <a:ext cx="137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отнять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2781" y="3807321"/>
            <a:ext cx="511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Раскалился если вдруг</a:t>
            </a:r>
          </a:p>
          <a:p>
            <a:r>
              <a:rPr lang="ru-RU" sz="2400" b="1" dirty="0">
                <a:latin typeface="Comic Sans MS" pitchFamily="66" charset="0"/>
              </a:rPr>
              <a:t>Электрический утюг,</a:t>
            </a:r>
          </a:p>
          <a:p>
            <a:r>
              <a:rPr lang="ru-RU" sz="2400" b="1" dirty="0">
                <a:latin typeface="Comic Sans MS" pitchFamily="66" charset="0"/>
              </a:rPr>
              <a:t>Что ты должен сделать, детка?</a:t>
            </a:r>
          </a:p>
          <a:p>
            <a:r>
              <a:rPr lang="ru-RU" sz="2400" b="1" dirty="0">
                <a:latin typeface="Comic Sans MS" pitchFamily="66" charset="0"/>
              </a:rPr>
              <a:t>Вынуть вилку из…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16489" y="4918566"/>
            <a:ext cx="1693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розетки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140877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omic Sans MS" pitchFamily="66" charset="0"/>
              </a:rPr>
              <a:t>Клик на стихи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7731FA-D700-44F0-B5B1-67342F7D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167" y="-11207"/>
            <a:ext cx="4273666" cy="768163"/>
          </a:xfrm>
          <a:prstGeom prst="rect">
            <a:avLst/>
          </a:prstGeom>
        </p:spPr>
      </p:pic>
      <p:pic>
        <p:nvPicPr>
          <p:cNvPr id="25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294F26CA-8DA4-4F66-B756-9433CD786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72D3F8F2-010B-43B8-AB7C-2924FB1E6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526ACC5-8A42-4BBF-A2DA-EDA6042768EC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92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3" y="565601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Автомобиль пожарный</a:t>
            </a:r>
          </a:p>
          <a:p>
            <a:r>
              <a:rPr lang="ru-RU" sz="2400" b="1" dirty="0">
                <a:latin typeface="Comic Sans MS" pitchFamily="66" charset="0"/>
              </a:rPr>
              <a:t>Исправно службу служит</a:t>
            </a:r>
          </a:p>
          <a:p>
            <a:r>
              <a:rPr lang="ru-RU" sz="2400" b="1" dirty="0">
                <a:latin typeface="Comic Sans MS" pitchFamily="66" charset="0"/>
              </a:rPr>
              <a:t>И быстро, быстро, быстро</a:t>
            </a:r>
          </a:p>
          <a:p>
            <a:r>
              <a:rPr lang="ru-RU" sz="2400" b="1" dirty="0">
                <a:latin typeface="Comic Sans MS" pitchFamily="66" charset="0"/>
              </a:rPr>
              <a:t>Любой пожар…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654380"/>
            <a:ext cx="1936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потушит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186461"/>
            <a:ext cx="4787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Кто с огнём неосторожен,</a:t>
            </a:r>
          </a:p>
          <a:p>
            <a:r>
              <a:rPr lang="ru-RU" sz="2400" b="1" dirty="0">
                <a:latin typeface="Comic Sans MS" pitchFamily="66" charset="0"/>
              </a:rPr>
              <a:t>У того пожар возможен.</a:t>
            </a:r>
          </a:p>
          <a:p>
            <a:r>
              <a:rPr lang="ru-RU" sz="2400" b="1" dirty="0">
                <a:latin typeface="Comic Sans MS" pitchFamily="66" charset="0"/>
              </a:rPr>
              <a:t>Ребята, помните о том,</a:t>
            </a:r>
          </a:p>
          <a:p>
            <a:r>
              <a:rPr lang="ru-RU" sz="2400" b="1" dirty="0">
                <a:latin typeface="Comic Sans MS" pitchFamily="66" charset="0"/>
              </a:rPr>
              <a:t>Что нельзя шутить с 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33852" y="3296081"/>
            <a:ext cx="1374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огнём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2781" y="3807321"/>
            <a:ext cx="511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Если вдруг пожар возник,</a:t>
            </a:r>
          </a:p>
          <a:p>
            <a:r>
              <a:rPr lang="ru-RU" sz="2400" b="1" dirty="0">
                <a:latin typeface="Comic Sans MS" pitchFamily="66" charset="0"/>
              </a:rPr>
              <a:t>Ты обязан в тот же миг</a:t>
            </a:r>
          </a:p>
          <a:p>
            <a:r>
              <a:rPr lang="ru-RU" sz="2400" b="1" dirty="0">
                <a:latin typeface="Comic Sans MS" pitchFamily="66" charset="0"/>
              </a:rPr>
              <a:t>В часть пожарным позвонить,</a:t>
            </a:r>
          </a:p>
          <a:p>
            <a:r>
              <a:rPr lang="ru-RU" sz="2400" b="1" dirty="0">
                <a:latin typeface="Comic Sans MS" pitchFamily="66" charset="0"/>
              </a:rPr>
              <a:t>О пожаре 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4940191"/>
            <a:ext cx="1693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сообщить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140877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Comic Sans MS" pitchFamily="66" charset="0"/>
              </a:rPr>
              <a:t>Клик на стихи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7731FA-D700-44F0-B5B1-67342F7D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167" y="-11207"/>
            <a:ext cx="4273666" cy="768163"/>
          </a:xfrm>
          <a:prstGeom prst="rect">
            <a:avLst/>
          </a:prstGeom>
        </p:spPr>
      </p:pic>
      <p:pic>
        <p:nvPicPr>
          <p:cNvPr id="25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294F26CA-8DA4-4F66-B756-9433CD786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72D3F8F2-010B-43B8-AB7C-2924FB1E6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526ACC5-8A42-4BBF-A2DA-EDA6042768EC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28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0674798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647E49-E0C0-42F6-9E87-9543F4599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631102"/>
            <a:ext cx="7535309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8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467544" y="3219421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право с вырезом 7">
            <a:hlinkClick r:id="" action="ppaction://hlinkshowjump?jump=nextslide"/>
          </p:cNvPr>
          <p:cNvSpPr/>
          <p:nvPr/>
        </p:nvSpPr>
        <p:spPr>
          <a:xfrm>
            <a:off x="8244830" y="409228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80557" y="409228"/>
            <a:ext cx="5971764" cy="3184539"/>
            <a:chOff x="1480557" y="409228"/>
            <a:chExt cx="5971764" cy="3184539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1480557" y="409228"/>
              <a:ext cx="5971764" cy="3184539"/>
            </a:xfrm>
            <a:prstGeom prst="wedgeRoundRectCallout">
              <a:avLst>
                <a:gd name="adj1" fmla="val 46904"/>
                <a:gd name="adj2" fmla="val 2639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glow rad="228600">
                <a:schemeClr val="accent1"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r>
                <a:rPr lang="ru-RU" sz="2800" b="1" dirty="0">
                  <a:solidFill>
                    <a:srgbClr val="C00000"/>
                  </a:solidFill>
                  <a:latin typeface="Comic Sans MS" pitchFamily="66" charset="0"/>
                </a:rPr>
                <a:t>Ребята !</a:t>
              </a:r>
            </a:p>
            <a:p>
              <a:pPr algn="ctr">
                <a:buFontTx/>
                <a:buNone/>
              </a:pPr>
              <a:r>
                <a:rPr lang="ru-RU" sz="2800" dirty="0">
                  <a:solidFill>
                    <a:schemeClr val="tx1"/>
                  </a:solidFill>
                  <a:latin typeface="Comic Sans MS" pitchFamily="66" charset="0"/>
                </a:rPr>
                <a:t>Разгадайте кроссворд и узнайте тему нашего урока . Чтобы появился вопрос, сделайте клик мышкой на цифру. Чтобы появился ответ, сделайте клик мышкой на карточку</a:t>
              </a:r>
            </a:p>
          </p:txBody>
        </p:sp>
        <p:sp>
          <p:nvSpPr>
            <p:cNvPr id="6" name="Text Box 62"/>
            <p:cNvSpPr txBox="1">
              <a:spLocks noChangeArrowheads="1"/>
            </p:cNvSpPr>
            <p:nvPr/>
          </p:nvSpPr>
          <p:spPr bwMode="auto">
            <a:xfrm>
              <a:off x="6228184" y="3084717"/>
              <a:ext cx="1080120" cy="4760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Comic Sans MS" pitchFamily="66" charset="0"/>
                </a:rPr>
                <a:t>Ответ</a:t>
              </a:r>
              <a:endParaRPr lang="ru-RU" b="1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611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2669559" y="265212"/>
            <a:ext cx="4069245" cy="639908"/>
            <a:chOff x="2562" y="888"/>
            <a:chExt cx="2467" cy="418"/>
          </a:xfrm>
          <a:solidFill>
            <a:schemeClr val="bg1"/>
          </a:solidFill>
        </p:grpSpPr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2562" y="890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2971" y="890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3379" y="890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3787" y="890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Rectangle 21">
              <a:extLst>
                <a:ext uri="{FF2B5EF4-FFF2-40B4-BE49-F238E27FC236}">
                  <a16:creationId xmlns:a16="http://schemas.microsoft.com/office/drawing/2014/main" xmlns="" id="{31EDD4B6-F725-4AF7-852B-4B2559F6B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888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endParaRPr lang="ru-RU" sz="32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83" name="Rectangle 21">
              <a:extLst>
                <a:ext uri="{FF2B5EF4-FFF2-40B4-BE49-F238E27FC236}">
                  <a16:creationId xmlns:a16="http://schemas.microsoft.com/office/drawing/2014/main" xmlns="" id="{63F5E74A-5FFB-45D9-A8D2-0FA568C87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" y="898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32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23" name="Group 51"/>
          <p:cNvGrpSpPr>
            <a:grpSpLocks/>
          </p:cNvGrpSpPr>
          <p:nvPr/>
        </p:nvGrpSpPr>
        <p:grpSpPr bwMode="auto">
          <a:xfrm>
            <a:off x="2023125" y="907939"/>
            <a:ext cx="3320160" cy="539750"/>
            <a:chOff x="1338" y="1298"/>
            <a:chExt cx="2029" cy="408"/>
          </a:xfrm>
          <a:solidFill>
            <a:schemeClr val="bg1"/>
          </a:solidFill>
        </p:grpSpPr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2562" y="1298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latin typeface="Comic Sans MS" pitchFamily="66" charset="0"/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1746" y="1298"/>
              <a:ext cx="39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latin typeface="Comic Sans MS" pitchFamily="66" charset="0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2154" y="1298"/>
              <a:ext cx="394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latin typeface="Comic Sans MS" pitchFamily="66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1338" y="1298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latin typeface="Comic Sans MS" pitchFamily="66" charset="0"/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2978" y="1298"/>
              <a:ext cx="389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latin typeface="Comic Sans MS" pitchFamily="66" charset="0"/>
              </a:endParaRPr>
            </a:p>
          </p:txBody>
        </p:sp>
      </p:grpSp>
      <p:grpSp>
        <p:nvGrpSpPr>
          <p:cNvPr id="3124" name="Group 52"/>
          <p:cNvGrpSpPr>
            <a:grpSpLocks/>
          </p:cNvGrpSpPr>
          <p:nvPr/>
        </p:nvGrpSpPr>
        <p:grpSpPr bwMode="auto">
          <a:xfrm>
            <a:off x="2036964" y="1425645"/>
            <a:ext cx="5052449" cy="580317"/>
            <a:chOff x="1746" y="1698"/>
            <a:chExt cx="3167" cy="416"/>
          </a:xfrm>
          <a:solidFill>
            <a:schemeClr val="bg1"/>
          </a:solidFill>
        </p:grpSpPr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2569" y="1706"/>
              <a:ext cx="415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1746" y="1706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2154" y="1706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3835" y="1706"/>
              <a:ext cx="360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3417" y="1706"/>
              <a:ext cx="406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2995" y="1706"/>
              <a:ext cx="414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Rectangle 28">
              <a:extLst>
                <a:ext uri="{FF2B5EF4-FFF2-40B4-BE49-F238E27FC236}">
                  <a16:creationId xmlns:a16="http://schemas.microsoft.com/office/drawing/2014/main" xmlns="" id="{AFC7ECA8-1481-425F-953A-13D9758AF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" y="1706"/>
              <a:ext cx="360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Rectangle 28">
              <a:extLst>
                <a:ext uri="{FF2B5EF4-FFF2-40B4-BE49-F238E27FC236}">
                  <a16:creationId xmlns:a16="http://schemas.microsoft.com/office/drawing/2014/main" xmlns="" id="{455C7B39-EAEE-47CA-914C-0A74196F8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3" y="1698"/>
              <a:ext cx="360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25" name="Group 53"/>
          <p:cNvGrpSpPr>
            <a:grpSpLocks/>
          </p:cNvGrpSpPr>
          <p:nvPr/>
        </p:nvGrpSpPr>
        <p:grpSpPr bwMode="auto">
          <a:xfrm>
            <a:off x="747242" y="2009225"/>
            <a:ext cx="3246438" cy="551656"/>
            <a:chOff x="925" y="2109"/>
            <a:chExt cx="2045" cy="417"/>
          </a:xfrm>
          <a:solidFill>
            <a:schemeClr val="bg1"/>
          </a:solidFill>
        </p:grpSpPr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2562" y="2115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1746" y="2115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2154" y="2115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" name="Rectangle 31">
              <a:extLst>
                <a:ext uri="{FF2B5EF4-FFF2-40B4-BE49-F238E27FC236}">
                  <a16:creationId xmlns:a16="http://schemas.microsoft.com/office/drawing/2014/main" xmlns="" id="{5324F403-308E-4C52-9410-F1D0FA6C5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118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" name="Rectangle 31">
              <a:extLst>
                <a:ext uri="{FF2B5EF4-FFF2-40B4-BE49-F238E27FC236}">
                  <a16:creationId xmlns:a16="http://schemas.microsoft.com/office/drawing/2014/main" xmlns="" id="{0B59424A-1BD8-4378-889F-B259CF71D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109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26" name="Group 54"/>
          <p:cNvGrpSpPr>
            <a:grpSpLocks/>
          </p:cNvGrpSpPr>
          <p:nvPr/>
        </p:nvGrpSpPr>
        <p:grpSpPr bwMode="auto">
          <a:xfrm>
            <a:off x="2698280" y="2576142"/>
            <a:ext cx="3240088" cy="539750"/>
            <a:chOff x="2154" y="2523"/>
            <a:chExt cx="2041" cy="408"/>
          </a:xfrm>
          <a:solidFill>
            <a:schemeClr val="bg1"/>
          </a:solidFill>
        </p:grpSpPr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2562" y="2523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latin typeface="Comic Sans MS" pitchFamily="66" charset="0"/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2154" y="2523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latin typeface="Comic Sans MS" pitchFamily="66" charset="0"/>
              </a:endParaRPr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3787" y="2523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latin typeface="Comic Sans MS" pitchFamily="66" charset="0"/>
              </a:endParaRPr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3379" y="2523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latin typeface="Comic Sans MS" pitchFamily="66" charset="0"/>
              </a:endParaRP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2971" y="2523"/>
              <a:ext cx="408" cy="408"/>
            </a:xfrm>
            <a:prstGeom prst="plaque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latin typeface="Comic Sans MS" pitchFamily="66" charset="0"/>
              </a:endParaRPr>
            </a:p>
          </p:txBody>
        </p:sp>
      </p:grpSp>
      <p:sp>
        <p:nvSpPr>
          <p:cNvPr id="3127" name="Oval 55"/>
          <p:cNvSpPr>
            <a:spLocks noChangeArrowheads="1"/>
          </p:cNvSpPr>
          <p:nvPr/>
        </p:nvSpPr>
        <p:spPr bwMode="auto">
          <a:xfrm>
            <a:off x="2074882" y="326041"/>
            <a:ext cx="504825" cy="4193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128" name="Oval 56"/>
          <p:cNvSpPr>
            <a:spLocks noChangeArrowheads="1"/>
          </p:cNvSpPr>
          <p:nvPr/>
        </p:nvSpPr>
        <p:spPr bwMode="auto">
          <a:xfrm>
            <a:off x="1416651" y="952700"/>
            <a:ext cx="504825" cy="4193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3129" name="Oval 57"/>
          <p:cNvSpPr>
            <a:spLocks noChangeArrowheads="1"/>
          </p:cNvSpPr>
          <p:nvPr/>
        </p:nvSpPr>
        <p:spPr bwMode="auto">
          <a:xfrm>
            <a:off x="1421155" y="1502673"/>
            <a:ext cx="504825" cy="4193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3130" name="Oval 58"/>
          <p:cNvSpPr>
            <a:spLocks noChangeArrowheads="1"/>
          </p:cNvSpPr>
          <p:nvPr/>
        </p:nvSpPr>
        <p:spPr bwMode="auto">
          <a:xfrm>
            <a:off x="157443" y="2060167"/>
            <a:ext cx="504825" cy="4193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131" name="Oval 59"/>
          <p:cNvSpPr>
            <a:spLocks noChangeArrowheads="1"/>
          </p:cNvSpPr>
          <p:nvPr/>
        </p:nvSpPr>
        <p:spPr bwMode="auto">
          <a:xfrm>
            <a:off x="2046993" y="2685232"/>
            <a:ext cx="504825" cy="4193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C00000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133" name="AutoShape 61"/>
          <p:cNvSpPr>
            <a:spLocks noChangeArrowheads="1"/>
          </p:cNvSpPr>
          <p:nvPr/>
        </p:nvSpPr>
        <p:spPr bwMode="auto">
          <a:xfrm>
            <a:off x="270012" y="3535044"/>
            <a:ext cx="6192144" cy="18158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Text Box 62"/>
          <p:cNvSpPr txBox="1">
            <a:spLocks noChangeArrowheads="1"/>
          </p:cNvSpPr>
          <p:nvPr/>
        </p:nvSpPr>
        <p:spPr bwMode="auto">
          <a:xfrm>
            <a:off x="7046536" y="3857591"/>
            <a:ext cx="1470142" cy="649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Ответ</a:t>
            </a:r>
          </a:p>
        </p:txBody>
      </p: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251521" y="3937620"/>
            <a:ext cx="62106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Дремлют в домике девчонки-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Красные шапчонки.</a:t>
            </a:r>
          </a:p>
        </p:txBody>
      </p:sp>
      <p:grpSp>
        <p:nvGrpSpPr>
          <p:cNvPr id="3140" name="Group 68"/>
          <p:cNvGrpSpPr>
            <a:grpSpLocks/>
          </p:cNvGrpSpPr>
          <p:nvPr/>
        </p:nvGrpSpPr>
        <p:grpSpPr bwMode="auto">
          <a:xfrm>
            <a:off x="2594287" y="228621"/>
            <a:ext cx="4069245" cy="638004"/>
            <a:chOff x="1927" y="825"/>
            <a:chExt cx="1951" cy="462"/>
          </a:xfrm>
        </p:grpSpPr>
        <p:sp>
          <p:nvSpPr>
            <p:cNvPr id="3136" name="Text Box 64"/>
            <p:cNvSpPr txBox="1">
              <a:spLocks noChangeArrowheads="1"/>
            </p:cNvSpPr>
            <p:nvPr/>
          </p:nvSpPr>
          <p:spPr bwMode="auto">
            <a:xfrm>
              <a:off x="1927" y="842"/>
              <a:ext cx="3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С</a:t>
              </a:r>
            </a:p>
          </p:txBody>
        </p:sp>
        <p:sp>
          <p:nvSpPr>
            <p:cNvPr id="3137" name="Text Box 65"/>
            <p:cNvSpPr txBox="1">
              <a:spLocks noChangeArrowheads="1"/>
            </p:cNvSpPr>
            <p:nvPr/>
          </p:nvSpPr>
          <p:spPr bwMode="auto">
            <a:xfrm>
              <a:off x="2268" y="845"/>
              <a:ext cx="35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  <a:latin typeface="Comic Sans MS" pitchFamily="66" charset="0"/>
                </a:rPr>
                <a:t>П</a:t>
              </a:r>
            </a:p>
          </p:txBody>
        </p:sp>
        <p:sp>
          <p:nvSpPr>
            <p:cNvPr id="3138" name="Text Box 66"/>
            <p:cNvSpPr txBox="1">
              <a:spLocks noChangeArrowheads="1"/>
            </p:cNvSpPr>
            <p:nvPr/>
          </p:nvSpPr>
          <p:spPr bwMode="auto">
            <a:xfrm>
              <a:off x="2616" y="845"/>
              <a:ext cx="29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И</a:t>
              </a:r>
            </a:p>
          </p:txBody>
        </p:sp>
        <p:sp>
          <p:nvSpPr>
            <p:cNvPr id="3139" name="Text Box 67"/>
            <p:cNvSpPr txBox="1">
              <a:spLocks noChangeArrowheads="1"/>
            </p:cNvSpPr>
            <p:nvPr/>
          </p:nvSpPr>
          <p:spPr bwMode="auto">
            <a:xfrm>
              <a:off x="3561" y="845"/>
              <a:ext cx="31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И</a:t>
              </a:r>
            </a:p>
          </p:txBody>
        </p:sp>
        <p:sp>
          <p:nvSpPr>
            <p:cNvPr id="84" name="Text Box 67">
              <a:extLst>
                <a:ext uri="{FF2B5EF4-FFF2-40B4-BE49-F238E27FC236}">
                  <a16:creationId xmlns:a16="http://schemas.microsoft.com/office/drawing/2014/main" xmlns="" id="{426E185F-8C98-4E27-8266-EA61A5BFB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4" y="825"/>
              <a:ext cx="35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Ч</a:t>
              </a:r>
            </a:p>
          </p:txBody>
        </p:sp>
        <p:sp>
          <p:nvSpPr>
            <p:cNvPr id="85" name="Text Box 67">
              <a:extLst>
                <a:ext uri="{FF2B5EF4-FFF2-40B4-BE49-F238E27FC236}">
                  <a16:creationId xmlns:a16="http://schemas.microsoft.com/office/drawing/2014/main" xmlns="" id="{10E8C0B4-39E9-4527-B484-9C647F316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0" y="835"/>
              <a:ext cx="313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К</a:t>
              </a:r>
            </a:p>
          </p:txBody>
        </p:sp>
      </p:grpSp>
      <p:pic>
        <p:nvPicPr>
          <p:cNvPr id="3141" name="Picture 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6732963" y="2118354"/>
            <a:ext cx="2054522" cy="1602591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1053114" y="3535044"/>
            <a:ext cx="453953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Шипит и злится,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Воды боится,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С языком, а не лает,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Без зубов, а кусает.</a:t>
            </a:r>
          </a:p>
          <a:p>
            <a:pPr algn="ctr"/>
            <a:endParaRPr lang="ru-RU" sz="2800" dirty="0">
              <a:latin typeface="Comic Sans MS" pitchFamily="66" charset="0"/>
            </a:endParaRPr>
          </a:p>
        </p:txBody>
      </p:sp>
      <p:grpSp>
        <p:nvGrpSpPr>
          <p:cNvPr id="3148" name="Group 76"/>
          <p:cNvGrpSpPr>
            <a:grpSpLocks/>
          </p:cNvGrpSpPr>
          <p:nvPr/>
        </p:nvGrpSpPr>
        <p:grpSpPr bwMode="auto">
          <a:xfrm>
            <a:off x="2034790" y="902673"/>
            <a:ext cx="3317094" cy="537013"/>
            <a:chOff x="657" y="1197"/>
            <a:chExt cx="1968" cy="442"/>
          </a:xfrm>
        </p:grpSpPr>
        <p:sp>
          <p:nvSpPr>
            <p:cNvPr id="3143" name="Text Box 71"/>
            <p:cNvSpPr txBox="1">
              <a:spLocks noChangeArrowheads="1"/>
            </p:cNvSpPr>
            <p:nvPr/>
          </p:nvSpPr>
          <p:spPr bwMode="auto">
            <a:xfrm>
              <a:off x="657" y="1197"/>
              <a:ext cx="40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О</a:t>
              </a:r>
            </a:p>
          </p:txBody>
        </p:sp>
        <p:sp>
          <p:nvSpPr>
            <p:cNvPr id="3144" name="Text Box 72"/>
            <p:cNvSpPr txBox="1">
              <a:spLocks noChangeArrowheads="1"/>
            </p:cNvSpPr>
            <p:nvPr/>
          </p:nvSpPr>
          <p:spPr bwMode="auto">
            <a:xfrm>
              <a:off x="1080" y="1197"/>
              <a:ext cx="32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Г</a:t>
              </a:r>
            </a:p>
          </p:txBody>
        </p:sp>
        <p:sp>
          <p:nvSpPr>
            <p:cNvPr id="3145" name="Text Box 73"/>
            <p:cNvSpPr txBox="1">
              <a:spLocks noChangeArrowheads="1"/>
            </p:cNvSpPr>
            <p:nvPr/>
          </p:nvSpPr>
          <p:spPr bwMode="auto">
            <a:xfrm>
              <a:off x="1443" y="1197"/>
              <a:ext cx="42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  <a:latin typeface="Comic Sans MS" pitchFamily="66" charset="0"/>
                </a:rPr>
                <a:t>О</a:t>
              </a:r>
            </a:p>
          </p:txBody>
        </p:sp>
        <p:sp>
          <p:nvSpPr>
            <p:cNvPr id="3146" name="Text Box 74"/>
            <p:cNvSpPr txBox="1">
              <a:spLocks noChangeArrowheads="1"/>
            </p:cNvSpPr>
            <p:nvPr/>
          </p:nvSpPr>
          <p:spPr bwMode="auto">
            <a:xfrm>
              <a:off x="1853" y="1197"/>
              <a:ext cx="39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Н</a:t>
              </a:r>
            </a:p>
          </p:txBody>
        </p:sp>
        <p:sp>
          <p:nvSpPr>
            <p:cNvPr id="3147" name="Text Box 75"/>
            <p:cNvSpPr txBox="1">
              <a:spLocks noChangeArrowheads="1"/>
            </p:cNvSpPr>
            <p:nvPr/>
          </p:nvSpPr>
          <p:spPr bwMode="auto">
            <a:xfrm>
              <a:off x="2271" y="1197"/>
              <a:ext cx="3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Ь</a:t>
              </a:r>
            </a:p>
          </p:txBody>
        </p:sp>
      </p:grpSp>
      <p:pic>
        <p:nvPicPr>
          <p:cNvPr id="3151" name="Picture 7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941850" y="2060167"/>
            <a:ext cx="1690430" cy="169043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52" name="Text Box 80"/>
          <p:cNvSpPr txBox="1">
            <a:spLocks noChangeArrowheads="1"/>
          </p:cNvSpPr>
          <p:nvPr/>
        </p:nvSpPr>
        <p:spPr bwMode="auto">
          <a:xfrm>
            <a:off x="997058" y="3757388"/>
            <a:ext cx="47195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Решительно и без опаски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Бросается рыцарь в огонь.</a:t>
            </a:r>
          </a:p>
        </p:txBody>
      </p:sp>
      <p:grpSp>
        <p:nvGrpSpPr>
          <p:cNvPr id="3161" name="Group 89"/>
          <p:cNvGrpSpPr>
            <a:grpSpLocks/>
          </p:cNvGrpSpPr>
          <p:nvPr/>
        </p:nvGrpSpPr>
        <p:grpSpPr bwMode="auto">
          <a:xfrm>
            <a:off x="2055690" y="1400033"/>
            <a:ext cx="5036590" cy="660134"/>
            <a:chOff x="1111" y="1615"/>
            <a:chExt cx="2668" cy="499"/>
          </a:xfrm>
        </p:grpSpPr>
        <p:sp>
          <p:nvSpPr>
            <p:cNvPr id="3155" name="Text Box 83"/>
            <p:cNvSpPr txBox="1">
              <a:spLocks noChangeArrowheads="1"/>
            </p:cNvSpPr>
            <p:nvPr/>
          </p:nvSpPr>
          <p:spPr bwMode="auto">
            <a:xfrm>
              <a:off x="1111" y="1615"/>
              <a:ext cx="34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latin typeface="Comic Sans MS" pitchFamily="66" charset="0"/>
                </a:rPr>
                <a:t>П</a:t>
              </a:r>
            </a:p>
          </p:txBody>
        </p:sp>
        <p:sp>
          <p:nvSpPr>
            <p:cNvPr id="3156" name="Text Box 84"/>
            <p:cNvSpPr txBox="1">
              <a:spLocks noChangeArrowheads="1"/>
            </p:cNvSpPr>
            <p:nvPr/>
          </p:nvSpPr>
          <p:spPr bwMode="auto">
            <a:xfrm>
              <a:off x="1456" y="1615"/>
              <a:ext cx="33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О</a:t>
              </a:r>
            </a:p>
          </p:txBody>
        </p:sp>
        <p:sp>
          <p:nvSpPr>
            <p:cNvPr id="3157" name="Text Box 85"/>
            <p:cNvSpPr txBox="1">
              <a:spLocks noChangeArrowheads="1"/>
            </p:cNvSpPr>
            <p:nvPr/>
          </p:nvSpPr>
          <p:spPr bwMode="auto">
            <a:xfrm>
              <a:off x="1823" y="1661"/>
              <a:ext cx="34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  <a:latin typeface="Comic Sans MS" pitchFamily="66" charset="0"/>
                </a:rPr>
                <a:t>Ж</a:t>
              </a:r>
            </a:p>
          </p:txBody>
        </p:sp>
        <p:sp>
          <p:nvSpPr>
            <p:cNvPr id="3158" name="Text Box 86"/>
            <p:cNvSpPr txBox="1">
              <a:spLocks noChangeArrowheads="1"/>
            </p:cNvSpPr>
            <p:nvPr/>
          </p:nvSpPr>
          <p:spPr bwMode="auto">
            <a:xfrm>
              <a:off x="2168" y="1661"/>
              <a:ext cx="33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А</a:t>
              </a:r>
            </a:p>
          </p:txBody>
        </p:sp>
        <p:sp>
          <p:nvSpPr>
            <p:cNvPr id="3159" name="Text Box 87"/>
            <p:cNvSpPr txBox="1">
              <a:spLocks noChangeArrowheads="1"/>
            </p:cNvSpPr>
            <p:nvPr/>
          </p:nvSpPr>
          <p:spPr bwMode="auto">
            <a:xfrm>
              <a:off x="2529" y="1661"/>
              <a:ext cx="32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Р</a:t>
              </a:r>
            </a:p>
          </p:txBody>
        </p:sp>
        <p:sp>
          <p:nvSpPr>
            <p:cNvPr id="3160" name="Text Box 88"/>
            <p:cNvSpPr txBox="1">
              <a:spLocks noChangeArrowheads="1"/>
            </p:cNvSpPr>
            <p:nvPr/>
          </p:nvSpPr>
          <p:spPr bwMode="auto">
            <a:xfrm>
              <a:off x="2885" y="1661"/>
              <a:ext cx="285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Н</a:t>
              </a:r>
            </a:p>
          </p:txBody>
        </p:sp>
        <p:sp>
          <p:nvSpPr>
            <p:cNvPr id="86" name="Text Box 88">
              <a:extLst>
                <a:ext uri="{FF2B5EF4-FFF2-40B4-BE49-F238E27FC236}">
                  <a16:creationId xmlns:a16="http://schemas.microsoft.com/office/drawing/2014/main" xmlns="" id="{25B7236C-AF94-49CE-8E1E-69234F7ED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9" y="1661"/>
              <a:ext cx="283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Ы</a:t>
              </a:r>
            </a:p>
          </p:txBody>
        </p:sp>
        <p:sp>
          <p:nvSpPr>
            <p:cNvPr id="87" name="Text Box 88">
              <a:extLst>
                <a:ext uri="{FF2B5EF4-FFF2-40B4-BE49-F238E27FC236}">
                  <a16:creationId xmlns:a16="http://schemas.microsoft.com/office/drawing/2014/main" xmlns="" id="{6A250E98-5AE5-45E9-AF81-BF8CC5CC3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" y="1661"/>
              <a:ext cx="289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latin typeface="Comic Sans MS" pitchFamily="66" charset="0"/>
                </a:rPr>
                <a:t>Й</a:t>
              </a:r>
            </a:p>
          </p:txBody>
        </p:sp>
      </p:grpSp>
      <p:pic>
        <p:nvPicPr>
          <p:cNvPr id="3162" name="Picture 9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153217" y="1162382"/>
            <a:ext cx="1680490" cy="25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63" name="Text Box 91"/>
          <p:cNvSpPr txBox="1">
            <a:spLocks noChangeArrowheads="1"/>
          </p:cNvSpPr>
          <p:nvPr/>
        </p:nvSpPr>
        <p:spPr bwMode="auto">
          <a:xfrm>
            <a:off x="529794" y="3925537"/>
            <a:ext cx="59323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Таять может, да не лёд,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Не фонарь, а свет даёт.</a:t>
            </a:r>
          </a:p>
        </p:txBody>
      </p:sp>
      <p:grpSp>
        <p:nvGrpSpPr>
          <p:cNvPr id="3167" name="Group 95"/>
          <p:cNvGrpSpPr>
            <a:grpSpLocks/>
          </p:cNvGrpSpPr>
          <p:nvPr/>
        </p:nvGrpSpPr>
        <p:grpSpPr bwMode="auto">
          <a:xfrm>
            <a:off x="737332" y="1994205"/>
            <a:ext cx="3256348" cy="605909"/>
            <a:chOff x="1111" y="2051"/>
            <a:chExt cx="1915" cy="506"/>
          </a:xfrm>
        </p:grpSpPr>
        <p:sp>
          <p:nvSpPr>
            <p:cNvPr id="3164" name="Text Box 92"/>
            <p:cNvSpPr txBox="1">
              <a:spLocks noChangeArrowheads="1"/>
            </p:cNvSpPr>
            <p:nvPr/>
          </p:nvSpPr>
          <p:spPr bwMode="auto">
            <a:xfrm>
              <a:off x="1111" y="2051"/>
              <a:ext cx="428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С</a:t>
              </a:r>
            </a:p>
          </p:txBody>
        </p:sp>
        <p:sp>
          <p:nvSpPr>
            <p:cNvPr id="3165" name="Text Box 93"/>
            <p:cNvSpPr txBox="1">
              <a:spLocks noChangeArrowheads="1"/>
            </p:cNvSpPr>
            <p:nvPr/>
          </p:nvSpPr>
          <p:spPr bwMode="auto">
            <a:xfrm>
              <a:off x="1518" y="2066"/>
              <a:ext cx="418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В</a:t>
              </a:r>
            </a:p>
          </p:txBody>
        </p:sp>
        <p:sp>
          <p:nvSpPr>
            <p:cNvPr id="3166" name="Text Box 94"/>
            <p:cNvSpPr txBox="1">
              <a:spLocks noChangeArrowheads="1"/>
            </p:cNvSpPr>
            <p:nvPr/>
          </p:nvSpPr>
          <p:spPr bwMode="auto">
            <a:xfrm>
              <a:off x="1927" y="2069"/>
              <a:ext cx="436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Е</a:t>
              </a:r>
            </a:p>
          </p:txBody>
        </p:sp>
        <p:sp>
          <p:nvSpPr>
            <p:cNvPr id="93" name="Text Box 94">
              <a:extLst>
                <a:ext uri="{FF2B5EF4-FFF2-40B4-BE49-F238E27FC236}">
                  <a16:creationId xmlns:a16="http://schemas.microsoft.com/office/drawing/2014/main" xmlns="" id="{2E285F29-FE0C-4B62-B45B-B34B20A35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7" y="2065"/>
              <a:ext cx="451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Ч</a:t>
              </a:r>
            </a:p>
          </p:txBody>
        </p:sp>
        <p:sp>
          <p:nvSpPr>
            <p:cNvPr id="94" name="Text Box 94">
              <a:extLst>
                <a:ext uri="{FF2B5EF4-FFF2-40B4-BE49-F238E27FC236}">
                  <a16:creationId xmlns:a16="http://schemas.microsoft.com/office/drawing/2014/main" xmlns="" id="{0D4F077C-2F74-4937-85C0-7923D6058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" y="2065"/>
              <a:ext cx="332" cy="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  <a:latin typeface="Comic Sans MS" pitchFamily="66" charset="0"/>
                </a:rPr>
                <a:t>А</a:t>
              </a:r>
            </a:p>
          </p:txBody>
        </p:sp>
      </p:grpSp>
      <p:pic>
        <p:nvPicPr>
          <p:cNvPr id="3168" name="Picture 9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096827" y="1024373"/>
            <a:ext cx="1634867" cy="26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69" name="Text Box 97"/>
          <p:cNvSpPr txBox="1">
            <a:spLocks noChangeArrowheads="1"/>
          </p:cNvSpPr>
          <p:nvPr/>
        </p:nvSpPr>
        <p:spPr bwMode="auto">
          <a:xfrm>
            <a:off x="750330" y="4052804"/>
            <a:ext cx="48974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Сидит на крыше выше всех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И дымом дышит.</a:t>
            </a:r>
          </a:p>
        </p:txBody>
      </p:sp>
      <p:grpSp>
        <p:nvGrpSpPr>
          <p:cNvPr id="3175" name="Group 103"/>
          <p:cNvGrpSpPr>
            <a:grpSpLocks/>
          </p:cNvGrpSpPr>
          <p:nvPr/>
        </p:nvGrpSpPr>
        <p:grpSpPr bwMode="auto">
          <a:xfrm>
            <a:off x="2727178" y="2563107"/>
            <a:ext cx="3228976" cy="584275"/>
            <a:chOff x="1456" y="2432"/>
            <a:chExt cx="2034" cy="464"/>
          </a:xfrm>
        </p:grpSpPr>
        <p:sp>
          <p:nvSpPr>
            <p:cNvPr id="3170" name="Text Box 98"/>
            <p:cNvSpPr txBox="1">
              <a:spLocks noChangeArrowheads="1"/>
            </p:cNvSpPr>
            <p:nvPr/>
          </p:nvSpPr>
          <p:spPr bwMode="auto">
            <a:xfrm>
              <a:off x="1456" y="2432"/>
              <a:ext cx="390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Т</a:t>
              </a:r>
            </a:p>
          </p:txBody>
        </p:sp>
        <p:sp>
          <p:nvSpPr>
            <p:cNvPr id="3171" name="Text Box 99"/>
            <p:cNvSpPr txBox="1">
              <a:spLocks noChangeArrowheads="1"/>
            </p:cNvSpPr>
            <p:nvPr/>
          </p:nvSpPr>
          <p:spPr bwMode="auto">
            <a:xfrm>
              <a:off x="1859" y="2432"/>
              <a:ext cx="395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  <a:latin typeface="Comic Sans MS" pitchFamily="66" charset="0"/>
                </a:rPr>
                <a:t>Р</a:t>
              </a:r>
            </a:p>
          </p:txBody>
        </p:sp>
        <p:sp>
          <p:nvSpPr>
            <p:cNvPr id="3172" name="Text Box 100"/>
            <p:cNvSpPr txBox="1">
              <a:spLocks noChangeArrowheads="1"/>
            </p:cNvSpPr>
            <p:nvPr/>
          </p:nvSpPr>
          <p:spPr bwMode="auto">
            <a:xfrm>
              <a:off x="2276" y="2432"/>
              <a:ext cx="38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У</a:t>
              </a:r>
            </a:p>
          </p:txBody>
        </p:sp>
        <p:sp>
          <p:nvSpPr>
            <p:cNvPr id="3173" name="Text Box 101"/>
            <p:cNvSpPr txBox="1">
              <a:spLocks noChangeArrowheads="1"/>
            </p:cNvSpPr>
            <p:nvPr/>
          </p:nvSpPr>
          <p:spPr bwMode="auto">
            <a:xfrm>
              <a:off x="2680" y="2432"/>
              <a:ext cx="38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Б</a:t>
              </a:r>
            </a:p>
          </p:txBody>
        </p:sp>
        <p:sp>
          <p:nvSpPr>
            <p:cNvPr id="3174" name="Text Box 102"/>
            <p:cNvSpPr txBox="1">
              <a:spLocks noChangeArrowheads="1"/>
            </p:cNvSpPr>
            <p:nvPr/>
          </p:nvSpPr>
          <p:spPr bwMode="auto">
            <a:xfrm>
              <a:off x="3066" y="2432"/>
              <a:ext cx="424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latin typeface="Comic Sans MS" pitchFamily="66" charset="0"/>
                </a:rPr>
                <a:t>А</a:t>
              </a:r>
            </a:p>
          </p:txBody>
        </p:sp>
      </p:grpSp>
      <p:pic>
        <p:nvPicPr>
          <p:cNvPr id="3176" name="Picture 10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137782" y="1158968"/>
            <a:ext cx="1657117" cy="256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182" name="Group 110"/>
          <p:cNvGrpSpPr>
            <a:grpSpLocks/>
          </p:cNvGrpSpPr>
          <p:nvPr/>
        </p:nvGrpSpPr>
        <p:grpSpPr bwMode="auto">
          <a:xfrm>
            <a:off x="3318804" y="249952"/>
            <a:ext cx="696206" cy="2609273"/>
            <a:chOff x="1902" y="1218"/>
            <a:chExt cx="187" cy="1565"/>
          </a:xfrm>
        </p:grpSpPr>
        <p:sp>
          <p:nvSpPr>
            <p:cNvPr id="3177" name="Text Box 105"/>
            <p:cNvSpPr txBox="1">
              <a:spLocks noChangeArrowheads="1"/>
            </p:cNvSpPr>
            <p:nvPr/>
          </p:nvSpPr>
          <p:spPr bwMode="auto">
            <a:xfrm>
              <a:off x="1923" y="1218"/>
              <a:ext cx="162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ru-RU" sz="32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3178" name="Text Box 106"/>
            <p:cNvSpPr txBox="1">
              <a:spLocks noChangeArrowheads="1"/>
            </p:cNvSpPr>
            <p:nvPr/>
          </p:nvSpPr>
          <p:spPr bwMode="auto">
            <a:xfrm>
              <a:off x="1907" y="1253"/>
              <a:ext cx="182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sz="32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3179" name="Text Box 107"/>
            <p:cNvSpPr txBox="1">
              <a:spLocks noChangeArrowheads="1"/>
            </p:cNvSpPr>
            <p:nvPr/>
          </p:nvSpPr>
          <p:spPr bwMode="auto">
            <a:xfrm>
              <a:off x="1902" y="1615"/>
              <a:ext cx="183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sz="32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3180" name="Text Box 108"/>
            <p:cNvSpPr txBox="1">
              <a:spLocks noChangeArrowheads="1"/>
            </p:cNvSpPr>
            <p:nvPr/>
          </p:nvSpPr>
          <p:spPr bwMode="auto">
            <a:xfrm>
              <a:off x="1907" y="2069"/>
              <a:ext cx="17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sz="32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3181" name="Text Box 109"/>
            <p:cNvSpPr txBox="1">
              <a:spLocks noChangeArrowheads="1"/>
            </p:cNvSpPr>
            <p:nvPr/>
          </p:nvSpPr>
          <p:spPr bwMode="auto">
            <a:xfrm>
              <a:off x="1927" y="2432"/>
              <a:ext cx="136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sz="3200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81" name="Стрелка вправо с вырезом 80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364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</p:childTnLst>
        </p:cTn>
      </p:par>
    </p:tnLst>
    <p:bldLst>
      <p:bldP spid="3135" grpId="0"/>
      <p:bldP spid="3135" grpId="1"/>
      <p:bldP spid="3142" grpId="0"/>
      <p:bldP spid="3142" grpId="1"/>
      <p:bldP spid="3152" grpId="0"/>
      <p:bldP spid="3152" grpId="1"/>
      <p:bldP spid="3163" grpId="0"/>
      <p:bldP spid="3163" grpId="1"/>
      <p:bldP spid="3169" grpId="0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32083" y="839119"/>
            <a:ext cx="495359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Нам без доброго огня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Обойтись нельзя ни дня.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Он надёжно дружит с нами,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Гонит холод, гонит мрак,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Он приветливое пламя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Поднимает будто флаг. </a:t>
            </a:r>
          </a:p>
          <a:p>
            <a:pPr algn="ctr"/>
            <a:r>
              <a:rPr lang="ru-RU" sz="2800" dirty="0">
                <a:latin typeface="Comic Sans MS" pitchFamily="66" charset="0"/>
              </a:rPr>
              <a:t>Всем огонь хороший нужен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И за то ему почёт,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Что ребятам греет ужин, </a:t>
            </a:r>
            <a:br>
              <a:rPr lang="ru-RU" sz="2800" dirty="0">
                <a:latin typeface="Comic Sans MS" pitchFamily="66" charset="0"/>
              </a:rPr>
            </a:br>
            <a:r>
              <a:rPr lang="ru-RU" sz="2800" dirty="0">
                <a:latin typeface="Comic Sans MS" pitchFamily="66" charset="0"/>
              </a:rPr>
              <a:t>Режет сталь и хлеб печёт.</a:t>
            </a:r>
          </a:p>
        </p:txBody>
      </p:sp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8316416" y="5161756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A115FA6-E8F8-447A-BAF8-08E88478A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9525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– друг человека.</a:t>
            </a:r>
          </a:p>
        </p:txBody>
      </p:sp>
      <p:pic>
        <p:nvPicPr>
          <p:cNvPr id="2050" name="Picture 2" descr="https://ds04.infourok.ru/uploads/ex/0c65/001282f4-99fabab5/hello_html_m7dacb653.gif">
            <a:extLst>
              <a:ext uri="{FF2B5EF4-FFF2-40B4-BE49-F238E27FC236}">
                <a16:creationId xmlns:a16="http://schemas.microsoft.com/office/drawing/2014/main" xmlns="" id="{00A67033-5BD6-40AF-AAA1-0D0639C3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25979" y="3174912"/>
            <a:ext cx="1142288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E7EA53D3-4238-4D73-8307-7468CD9A3E6C}"/>
              </a:ext>
            </a:extLst>
          </p:cNvPr>
          <p:cNvGrpSpPr/>
          <p:nvPr/>
        </p:nvGrpSpPr>
        <p:grpSpPr>
          <a:xfrm>
            <a:off x="193470" y="1201316"/>
            <a:ext cx="2383736" cy="2065412"/>
            <a:chOff x="244392" y="3113565"/>
            <a:chExt cx="2599415" cy="2474907"/>
          </a:xfrm>
        </p:grpSpPr>
        <p:sp>
          <p:nvSpPr>
            <p:cNvPr id="2" name="Облако 1">
              <a:extLst>
                <a:ext uri="{FF2B5EF4-FFF2-40B4-BE49-F238E27FC236}">
                  <a16:creationId xmlns:a16="http://schemas.microsoft.com/office/drawing/2014/main" xmlns="" id="{BEA1B7B8-2883-4B0A-AB06-1F4FA115A180}"/>
                </a:ext>
              </a:extLst>
            </p:cNvPr>
            <p:cNvSpPr/>
            <p:nvPr/>
          </p:nvSpPr>
          <p:spPr>
            <a:xfrm flipH="1">
              <a:off x="1259632" y="3217540"/>
              <a:ext cx="792088" cy="432048"/>
            </a:xfrm>
            <a:prstGeom prst="cloud">
              <a:avLst/>
            </a:prstGeom>
            <a:solidFill>
              <a:srgbClr val="AB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 descr="https://images.ua.prom.st/111449887_w640_h640_dekoratsiya_pechka.jpg">
              <a:extLst>
                <a:ext uri="{FF2B5EF4-FFF2-40B4-BE49-F238E27FC236}">
                  <a16:creationId xmlns:a16="http://schemas.microsoft.com/office/drawing/2014/main" xmlns="" id="{37BEEC26-28E2-4B7F-ACD8-9D05C241A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4392" y="3113565"/>
              <a:ext cx="2599415" cy="2474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http://petshop.hypermag.ru/uploaded_files/shop_images/33/69807/medium-69807.jpg">
            <a:extLst>
              <a:ext uri="{FF2B5EF4-FFF2-40B4-BE49-F238E27FC236}">
                <a16:creationId xmlns:a16="http://schemas.microsoft.com/office/drawing/2014/main" xmlns="" id="{B6F5675B-A7AB-4A1D-BF6A-EF3FD4768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214619" y="775338"/>
            <a:ext cx="1677439" cy="201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vv.com.ua/sites/default/files/annonceimage/20121001144517.jpg">
            <a:extLst>
              <a:ext uri="{FF2B5EF4-FFF2-40B4-BE49-F238E27FC236}">
                <a16:creationId xmlns:a16="http://schemas.microsoft.com/office/drawing/2014/main" xmlns="" id="{3F38FD55-0628-4196-9167-A407EA0C4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5682" y="3078922"/>
            <a:ext cx="1763241" cy="190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288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54134"/>
            <a:ext cx="7488832" cy="1273324"/>
          </a:xfrm>
        </p:spPr>
        <p:txBody>
          <a:bodyPr>
            <a:normAutofit fontScale="40000" lnSpcReduction="20000"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rgbClr val="CC0000"/>
                </a:solidFill>
                <a:latin typeface="Comic Sans MS" pitchFamily="66" charset="0"/>
              </a:rPr>
              <a:t>	</a:t>
            </a:r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- наш друг, но не всегда – </a:t>
            </a:r>
            <a:b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бывает от него беда!</a:t>
            </a:r>
            <a:b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979712" y="1489348"/>
            <a:ext cx="5368044" cy="394273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с вырезом 4">
            <a:hlinkClick r:id="" action="ppaction://hlinkshowjump?jump=nextslide"/>
          </p:cNvPr>
          <p:cNvSpPr/>
          <p:nvPr/>
        </p:nvSpPr>
        <p:spPr>
          <a:xfrm>
            <a:off x="8244408" y="326837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303292B6-8422-461F-9A2F-F4AEED5D1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C97EBCE1-D012-4561-9644-5CAB7479C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251520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4273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8736D227-5133-4D95-B8B3-8D1E562A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9211" y="-87902"/>
            <a:ext cx="6437593" cy="911881"/>
          </a:xfrm>
        </p:spPr>
        <p:txBody>
          <a:bodyPr>
            <a:normAutofit/>
          </a:bodyPr>
          <a:lstStyle/>
          <a:p>
            <a:pPr algn="l"/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Чтобы не было пожара…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6FC15C9-5402-428A-9BF9-C79F5D8D1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17013" y="888696"/>
            <a:ext cx="2691572" cy="2606422"/>
          </a:xfrm>
          <a:prstGeom prst="ellipse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84EFC323-D878-4132-AE35-76D457A1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20696049" flipH="1">
            <a:off x="3281197" y="909530"/>
            <a:ext cx="2621618" cy="2604006"/>
          </a:xfrm>
          <a:prstGeom prst="ellipse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0121A75A-C3BE-488D-BF0C-D7693428E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6089571" y="965418"/>
            <a:ext cx="2623385" cy="2606422"/>
          </a:xfrm>
          <a:prstGeom prst="ellipse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FDE2FCA-C12F-4170-B2B3-49B59C4CD5DA}"/>
              </a:ext>
            </a:extLst>
          </p:cNvPr>
          <p:cNvSpPr/>
          <p:nvPr/>
        </p:nvSpPr>
        <p:spPr>
          <a:xfrm>
            <a:off x="89584" y="3777995"/>
            <a:ext cx="31942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оставляйте без присмотра</a:t>
            </a:r>
          </a:p>
          <a:p>
            <a:pPr algn="ctr"/>
            <a:r>
              <a:rPr lang="ru-RU" sz="2000" b="1" dirty="0">
                <a:latin typeface="Comic Sans MS" pitchFamily="66" charset="0"/>
              </a:rPr>
              <a:t>включёнными электроприборы!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6980FC-C9B6-421E-A1AF-073AD055F391}"/>
              </a:ext>
            </a:extLst>
          </p:cNvPr>
          <p:cNvSpPr/>
          <p:nvPr/>
        </p:nvSpPr>
        <p:spPr>
          <a:xfrm>
            <a:off x="3104964" y="4005095"/>
            <a:ext cx="2934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зажигайте самостоятельно газовую плиту!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6EE52E-57F8-466E-96B0-96112D935A6E}"/>
              </a:ext>
            </a:extLst>
          </p:cNvPr>
          <p:cNvSpPr txBox="1"/>
          <p:nvPr/>
        </p:nvSpPr>
        <p:spPr>
          <a:xfrm>
            <a:off x="6020157" y="4045433"/>
            <a:ext cx="2762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играйте </a:t>
            </a:r>
          </a:p>
          <a:p>
            <a:pPr algn="ctr"/>
            <a:r>
              <a:rPr lang="ru-RU" sz="2000" b="1" dirty="0">
                <a:latin typeface="Comic Sans MS" pitchFamily="66" charset="0"/>
              </a:rPr>
              <a:t>со спичками и зажигалками!</a:t>
            </a:r>
          </a:p>
        </p:txBody>
      </p:sp>
      <p:sp>
        <p:nvSpPr>
          <p:cNvPr id="24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AE64342-9228-4899-A096-148DEBD57C8D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FA3BCB-97AC-4D8C-ACA3-8EE5BD0440B9}"/>
              </a:ext>
            </a:extLst>
          </p:cNvPr>
          <p:cNvSpPr txBox="1"/>
          <p:nvPr/>
        </p:nvSpPr>
        <p:spPr>
          <a:xfrm>
            <a:off x="221379" y="1663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рисунок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266" grpId="0"/>
      <p:bldP spid="3" grpId="0"/>
      <p:bldP spid="4" grpId="0"/>
      <p:bldP spid="21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8736D227-5133-4D95-B8B3-8D1E562A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9211" y="-87902"/>
            <a:ext cx="6437593" cy="911881"/>
          </a:xfrm>
        </p:spPr>
        <p:txBody>
          <a:bodyPr>
            <a:normAutofit/>
          </a:bodyPr>
          <a:lstStyle/>
          <a:p>
            <a:pPr algn="l"/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Чтобы не было пожара…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6FC15C9-5402-428A-9BF9-C79F5D8D1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1584" y="876085"/>
            <a:ext cx="2622429" cy="2666916"/>
          </a:xfrm>
          <a:prstGeom prst="ellipse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84EFC323-D878-4132-AE35-76D457A1F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H="1">
            <a:off x="3129236" y="876085"/>
            <a:ext cx="2622427" cy="2666916"/>
          </a:xfrm>
          <a:prstGeom prst="ellipse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0121A75A-C3BE-488D-BF0C-D7693428E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H="1">
            <a:off x="5938175" y="869657"/>
            <a:ext cx="2622428" cy="2666916"/>
          </a:xfrm>
          <a:prstGeom prst="ellipse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FDE2FCA-C12F-4170-B2B3-49B59C4CD5DA}"/>
              </a:ext>
            </a:extLst>
          </p:cNvPr>
          <p:cNvSpPr/>
          <p:nvPr/>
        </p:nvSpPr>
        <p:spPr>
          <a:xfrm>
            <a:off x="122080" y="4199321"/>
            <a:ext cx="3194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разжигайте в лесу костёр без взрослых!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6980FC-C9B6-421E-A1AF-073AD055F391}"/>
              </a:ext>
            </a:extLst>
          </p:cNvPr>
          <p:cNvSpPr/>
          <p:nvPr/>
        </p:nvSpPr>
        <p:spPr>
          <a:xfrm>
            <a:off x="3104964" y="4005095"/>
            <a:ext cx="2934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зажигайте самостоятельно петарды и фейерверки!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6EE52E-57F8-466E-96B0-96112D935A6E}"/>
              </a:ext>
            </a:extLst>
          </p:cNvPr>
          <p:cNvSpPr txBox="1"/>
          <p:nvPr/>
        </p:nvSpPr>
        <p:spPr>
          <a:xfrm>
            <a:off x="5877119" y="3582251"/>
            <a:ext cx="29340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играйте с бензином, керосином </a:t>
            </a:r>
          </a:p>
          <a:p>
            <a:pPr algn="ctr"/>
            <a:r>
              <a:rPr lang="ru-RU" sz="2000" b="1" dirty="0">
                <a:latin typeface="Comic Sans MS" pitchFamily="66" charset="0"/>
              </a:rPr>
              <a:t>и другими жидкостями, которые </a:t>
            </a:r>
          </a:p>
          <a:p>
            <a:pPr algn="ctr"/>
            <a:r>
              <a:rPr lang="ru-RU" sz="2000" b="1" dirty="0">
                <a:latin typeface="Comic Sans MS" pitchFamily="66" charset="0"/>
              </a:rPr>
              <a:t>могут вспыхнуть!</a:t>
            </a:r>
          </a:p>
        </p:txBody>
      </p:sp>
      <p:sp>
        <p:nvSpPr>
          <p:cNvPr id="24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AE64342-9228-4899-A096-148DEBD57C8D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FA3BCB-97AC-4D8C-ACA3-8EE5BD0440B9}"/>
              </a:ext>
            </a:extLst>
          </p:cNvPr>
          <p:cNvSpPr txBox="1"/>
          <p:nvPr/>
        </p:nvSpPr>
        <p:spPr>
          <a:xfrm>
            <a:off x="221379" y="1663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рисунок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83327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266" grpId="0"/>
      <p:bldP spid="3" grpId="0"/>
      <p:bldP spid="4" grpId="0"/>
      <p:bldP spid="21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8736D227-5133-4D95-B8B3-8D1E562A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9211" y="-87902"/>
            <a:ext cx="6437593" cy="911881"/>
          </a:xfrm>
        </p:spPr>
        <p:txBody>
          <a:bodyPr>
            <a:normAutofit/>
          </a:bodyPr>
          <a:lstStyle/>
          <a:p>
            <a:pPr algn="l"/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Если пожар случился…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6FC15C9-5402-428A-9BF9-C79F5D8D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42180" y="1146247"/>
            <a:ext cx="2731833" cy="221530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84EFC323-D878-4132-AE35-76D457A1F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H="1">
            <a:off x="3195392" y="1146247"/>
            <a:ext cx="2659218" cy="22608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0121A75A-C3BE-488D-BF0C-D7693428E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H="1">
            <a:off x="6097160" y="1150894"/>
            <a:ext cx="2659218" cy="22914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FDE2FCA-C12F-4170-B2B3-49B59C4CD5DA}"/>
              </a:ext>
            </a:extLst>
          </p:cNvPr>
          <p:cNvSpPr/>
          <p:nvPr/>
        </p:nvSpPr>
        <p:spPr>
          <a:xfrm>
            <a:off x="122080" y="3873004"/>
            <a:ext cx="3194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Позвони 01.Назови чётко адрес и фамилию!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6980FC-C9B6-421E-A1AF-073AD055F391}"/>
              </a:ext>
            </a:extLst>
          </p:cNvPr>
          <p:cNvSpPr/>
          <p:nvPr/>
        </p:nvSpPr>
        <p:spPr>
          <a:xfrm>
            <a:off x="3087874" y="3869308"/>
            <a:ext cx="2934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прячься! Немедленно уходи от пожара!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6EE52E-57F8-466E-96B0-96112D935A6E}"/>
              </a:ext>
            </a:extLst>
          </p:cNvPr>
          <p:cNvSpPr txBox="1"/>
          <p:nvPr/>
        </p:nvSpPr>
        <p:spPr>
          <a:xfrm>
            <a:off x="5983182" y="3865612"/>
            <a:ext cx="2934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Плотно закрой за собой двери, не открывай окна!</a:t>
            </a:r>
          </a:p>
        </p:txBody>
      </p:sp>
      <p:sp>
        <p:nvSpPr>
          <p:cNvPr id="24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AE64342-9228-4899-A096-148DEBD57C8D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FA3BCB-97AC-4D8C-ACA3-8EE5BD0440B9}"/>
              </a:ext>
            </a:extLst>
          </p:cNvPr>
          <p:cNvSpPr txBox="1"/>
          <p:nvPr/>
        </p:nvSpPr>
        <p:spPr>
          <a:xfrm>
            <a:off x="221379" y="1663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рисунок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184868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266" grpId="0"/>
      <p:bldP spid="3" grpId="0"/>
      <p:bldP spid="4" grpId="0"/>
      <p:bldP spid="21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8736D227-5133-4D95-B8B3-8D1E562A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9211" y="-87902"/>
            <a:ext cx="6437593" cy="911881"/>
          </a:xfrm>
        </p:spPr>
        <p:txBody>
          <a:bodyPr>
            <a:normAutofit/>
          </a:bodyPr>
          <a:lstStyle/>
          <a:p>
            <a:pPr algn="l"/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</a:t>
            </a: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Если пожар случился…</a:t>
            </a:r>
            <a:endParaRPr lang="ru-RU" alt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36FC15C9-5402-428A-9BF9-C79F5D8D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57298" y="1146247"/>
            <a:ext cx="2701596" cy="221530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84EFC323-D878-4132-AE35-76D457A1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3195392" y="1146247"/>
            <a:ext cx="2659218" cy="221530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0121A75A-C3BE-488D-BF0C-D7693428E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H="1">
            <a:off x="6091108" y="1146247"/>
            <a:ext cx="2665270" cy="221531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FDE2FCA-C12F-4170-B2B3-49B59C4CD5DA}"/>
              </a:ext>
            </a:extLst>
          </p:cNvPr>
          <p:cNvSpPr/>
          <p:nvPr/>
        </p:nvSpPr>
        <p:spPr>
          <a:xfrm>
            <a:off x="122080" y="3721596"/>
            <a:ext cx="3369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Выключи электроприбор.</a:t>
            </a:r>
          </a:p>
          <a:p>
            <a:pPr algn="ctr"/>
            <a:r>
              <a:rPr lang="ru-RU" sz="2000" b="1" dirty="0">
                <a:latin typeface="Comic Sans MS" pitchFamily="66" charset="0"/>
              </a:rPr>
              <a:t>Накрой его одеялом.</a:t>
            </a:r>
          </a:p>
          <a:p>
            <a:pPr algn="ctr"/>
            <a:r>
              <a:rPr lang="ru-RU" sz="2000" b="1" dirty="0">
                <a:latin typeface="Comic Sans MS" pitchFamily="66" charset="0"/>
              </a:rPr>
              <a:t> Не туши электроприборы водой!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6980FC-C9B6-421E-A1AF-073AD055F391}"/>
              </a:ext>
            </a:extLst>
          </p:cNvPr>
          <p:cNvSpPr/>
          <p:nvPr/>
        </p:nvSpPr>
        <p:spPr>
          <a:xfrm>
            <a:off x="3087874" y="3869308"/>
            <a:ext cx="2934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Не пользуйся лифтом во время пожара!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6EE52E-57F8-466E-96B0-96112D935A6E}"/>
              </a:ext>
            </a:extLst>
          </p:cNvPr>
          <p:cNvSpPr txBox="1"/>
          <p:nvPr/>
        </p:nvSpPr>
        <p:spPr>
          <a:xfrm>
            <a:off x="5983182" y="3865612"/>
            <a:ext cx="2934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Если задымление сильное закрой нос мокрой тканью!</a:t>
            </a:r>
          </a:p>
        </p:txBody>
      </p:sp>
      <p:sp>
        <p:nvSpPr>
          <p:cNvPr id="24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AE64342-9228-4899-A096-148DEBD57C8D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4FA3BCB-97AC-4D8C-ACA3-8EE5BD0440B9}"/>
              </a:ext>
            </a:extLst>
          </p:cNvPr>
          <p:cNvSpPr txBox="1"/>
          <p:nvPr/>
        </p:nvSpPr>
        <p:spPr>
          <a:xfrm>
            <a:off x="221379" y="1663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рисунок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116768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266" grpId="0"/>
      <p:bldP spid="3" grpId="0"/>
      <p:bldP spid="4" grpId="0"/>
      <p:bldP spid="21" grpId="0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519</Words>
  <Application>Microsoft Office PowerPoint</Application>
  <PresentationFormat>Экран (16:10)</PresentationFormat>
  <Paragraphs>144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Огонь – друг человека.</vt:lpstr>
      <vt:lpstr>Слайд 5</vt:lpstr>
      <vt:lpstr>   Чтобы не было пожара…</vt:lpstr>
      <vt:lpstr>   Чтобы не было пожара…</vt:lpstr>
      <vt:lpstr>   Если пожар случился…</vt:lpstr>
      <vt:lpstr>   Если пожар случился…</vt:lpstr>
      <vt:lpstr>   Если пожар случился…</vt:lpstr>
      <vt:lpstr>Отгадайте загадку.</vt:lpstr>
      <vt:lpstr>Как вызвать пожарных?</vt:lpstr>
      <vt:lpstr>Как вызвать пожарных?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Пожар.Никифорова Н.В.</dc:title>
  <dc:creator>Наталья Никифорова</dc:creator>
  <cp:lastModifiedBy>asus</cp:lastModifiedBy>
  <cp:revision>149</cp:revision>
  <dcterms:created xsi:type="dcterms:W3CDTF">2017-12-24T16:16:52Z</dcterms:created>
  <dcterms:modified xsi:type="dcterms:W3CDTF">2020-02-07T18:07:37Z</dcterms:modified>
</cp:coreProperties>
</file>