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7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2697-249E-416D-A9CD-7A201F49359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905D-0A17-49B3-B1F4-EA425508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2697-249E-416D-A9CD-7A201F49359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905D-0A17-49B3-B1F4-EA425508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2697-249E-416D-A9CD-7A201F49359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905D-0A17-49B3-B1F4-EA425508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2697-249E-416D-A9CD-7A201F49359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905D-0A17-49B3-B1F4-EA425508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2697-249E-416D-A9CD-7A201F49359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905D-0A17-49B3-B1F4-EA425508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2697-249E-416D-A9CD-7A201F49359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905D-0A17-49B3-B1F4-EA425508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2697-249E-416D-A9CD-7A201F49359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905D-0A17-49B3-B1F4-EA425508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2697-249E-416D-A9CD-7A201F49359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905D-0A17-49B3-B1F4-EA425508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2697-249E-416D-A9CD-7A201F49359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905D-0A17-49B3-B1F4-EA425508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2697-249E-416D-A9CD-7A201F49359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905D-0A17-49B3-B1F4-EA425508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2697-249E-416D-A9CD-7A201F49359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905D-0A17-49B3-B1F4-EA425508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D2697-249E-416D-A9CD-7A201F49359C}" type="datetimeFigureOut">
              <a:rPr lang="ru-RU" smtClean="0"/>
              <a:pPr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3905D-0A17-49B3-B1F4-EA425508B7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34.jpeg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5%D0%BB%D0%B5%D0%BE%D1%81%D0%B2%D1%8F%D1%89%D0%B5%D0%BD%D0%B8%D0%B5" TargetMode="External"/><Relationship Id="rId3" Type="http://schemas.openxmlformats.org/officeDocument/2006/relationships/hyperlink" Target="http://ru.wikipedia.org/wiki/%D0%9A%D1%80%D0%B5%D1%89%D0%B5%D0%BD%D0%B8%D0%B5_(%D1%82%D0%B0%D0%B8%D0%BD%D1%81%D1%82%D0%B2%D0%BE)" TargetMode="External"/><Relationship Id="rId7" Type="http://schemas.openxmlformats.org/officeDocument/2006/relationships/hyperlink" Target="http://ru.wikipedia.org/wiki/%D0%A6%D0%B5%D1%80%D0%BA%D0%BE%D0%B2%D0%BD%D1%8B%D0%B9_%D0%B1%D1%80%D0%B0%D0%BA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8%D1%81%D0%BF%D0%BE%D0%B2%D0%B5%D0%B4%D1%8C" TargetMode="External"/><Relationship Id="rId5" Type="http://schemas.openxmlformats.org/officeDocument/2006/relationships/hyperlink" Target="http://ru.wikipedia.org/wiki/%D0%95%D0%B2%D1%85%D0%B0%D1%80%D0%B8%D1%81%D1%82%D0%B8%D1%8F" TargetMode="External"/><Relationship Id="rId4" Type="http://schemas.openxmlformats.org/officeDocument/2006/relationships/hyperlink" Target="http://ru.wikipedia.org/wiki/%D0%9C%D0%B8%D1%80%D0%BE%D0%BF%D0%BE%D0%BC%D0%B0%D0%B7%D0%B0%D0%BD%D0%B8%D0%B5" TargetMode="External"/><Relationship Id="rId9" Type="http://schemas.openxmlformats.org/officeDocument/2006/relationships/hyperlink" Target="http://ru.wikipedia.org/wiki/%D0%A1%D0%B2%D1%8F%D1%89%D0%B5%D0%BD%D1%81%D1%82%D0%B2%D0%B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782"/>
            <a:ext cx="9144000" cy="6863782"/>
          </a:xfrm>
          <a:prstGeom prst="rect">
            <a:avLst/>
          </a:prstGeom>
        </p:spPr>
      </p:pic>
      <p:pic>
        <p:nvPicPr>
          <p:cNvPr id="5" name="Рисунок 4" descr="128368421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60243">
            <a:off x="2354760" y="2179431"/>
            <a:ext cx="3098552" cy="27864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28728" y="357166"/>
            <a:ext cx="64656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Человек в  </a:t>
            </a:r>
            <a:r>
              <a:rPr lang="ru-RU" sz="4800" dirty="0" smtClean="0">
                <a:solidFill>
                  <a:schemeClr val="bg1"/>
                </a:solidFill>
              </a:rPr>
              <a:t>религиозных</a:t>
            </a:r>
          </a:p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традициях </a:t>
            </a:r>
            <a:r>
              <a:rPr lang="ru-RU" sz="4800" dirty="0" smtClean="0">
                <a:solidFill>
                  <a:schemeClr val="bg1"/>
                </a:solidFill>
              </a:rPr>
              <a:t>мира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809674_1250254117_w400_73d0049c24762753d6648338bb132947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635000"/>
          </a:effec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0606" t="12410" r="49639" b="13843"/>
          <a:stretch>
            <a:fillRect/>
          </a:stretch>
        </p:blipFill>
        <p:spPr bwMode="auto">
          <a:xfrm>
            <a:off x="611560" y="1268760"/>
            <a:ext cx="345638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99992" y="1484784"/>
            <a:ext cx="45073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С ТОЧКИ ЗРЕНИЯ ИУДАИЗМА,</a:t>
            </a:r>
          </a:p>
          <a:p>
            <a:r>
              <a:rPr lang="ru-RU" sz="2400" b="1" i="1" dirty="0" smtClean="0"/>
              <a:t>ГЛАВНОЕ РЕЛИГИОЗНОЕ ПРЕДНАЗНАЧЕНИЕ</a:t>
            </a:r>
          </a:p>
          <a:p>
            <a:r>
              <a:rPr lang="ru-RU" sz="2400" b="1" i="1" dirty="0" smtClean="0"/>
              <a:t> ИУДЕЯ- ЭТО ХРАНЕНИЕ ЗАВЕТА С БОГОМ.</a:t>
            </a:r>
          </a:p>
          <a:p>
            <a:r>
              <a:rPr lang="ru-RU" sz="2400" b="1" i="1" dirty="0" smtClean="0"/>
              <a:t>ПОЭТОМУ БОЛЬШОЕ ЗНАЧЕНИЕ УДЕЛЯЕТСЯ </a:t>
            </a:r>
          </a:p>
          <a:p>
            <a:r>
              <a:rPr lang="ru-RU" sz="2400" b="1" i="1" dirty="0" smtClean="0"/>
              <a:t>МОЛИТВЕ И СОБЛЮДЕНИЮ РЕЛИГИОЗНЫХ</a:t>
            </a:r>
          </a:p>
          <a:p>
            <a:r>
              <a:rPr lang="ru-RU" sz="2400" b="1" i="1" dirty="0" smtClean="0"/>
              <a:t>ЗАПОВЕДЕЙ.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tit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620688"/>
            <a:ext cx="7632848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i="1" dirty="0" smtClean="0"/>
              <a:t>Согласно верованиям иудеев, Бог дал народу Израиля через Моисея (</a:t>
            </a:r>
            <a:r>
              <a:rPr lang="ru-RU" sz="2800" b="1" i="1" dirty="0" err="1" smtClean="0"/>
              <a:t>Моше</a:t>
            </a:r>
            <a:r>
              <a:rPr lang="ru-RU" sz="2800" b="1" i="1" dirty="0" smtClean="0"/>
              <a:t>) заповеди.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 dirty="0" smtClean="0"/>
              <a:t>Из этих заповедей иудеи большое внимание уделяют четвертой — заповеди о субботе которая, по их убеждению, служит знамением завета еврейского народа с Богом.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3200" b="1" i="1" dirty="0" smtClean="0"/>
              <a:t>Название седьмого дня недели, на иврите </a:t>
            </a:r>
            <a:r>
              <a:rPr lang="ru-RU" sz="3200" b="1" i="1" dirty="0" err="1" smtClean="0"/>
              <a:t>шабат</a:t>
            </a:r>
            <a:r>
              <a:rPr lang="ru-RU" sz="3200" b="1" i="1" dirty="0" smtClean="0"/>
              <a:t> (благодаря которому и возникло русское слово “суббота”), происходит от корня слова </a:t>
            </a:r>
            <a:r>
              <a:rPr lang="ru-RU" sz="3200" b="1" i="1" dirty="0" err="1" smtClean="0"/>
              <a:t>лишбот</a:t>
            </a:r>
            <a:r>
              <a:rPr lang="ru-RU" sz="3200" b="1" i="1" dirty="0" smtClean="0"/>
              <a:t>, значение которого - прекращать творческую деятельность или отдыхать после работы.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4808001ks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3491880" y="476672"/>
            <a:ext cx="2204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/>
              <a:t>ИСЛАМ</a:t>
            </a:r>
            <a:endParaRPr lang="ru-RU" sz="48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27784" y="126876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3600" b="1" i="1" dirty="0" err="1" smtClean="0"/>
              <a:t>Нама́з</a:t>
            </a:r>
            <a:r>
              <a:rPr lang="ru-RU" sz="3600" b="1" i="1" dirty="0" smtClean="0"/>
              <a:t> или </a:t>
            </a:r>
            <a:r>
              <a:rPr lang="ru-RU" sz="3600" b="1" i="1" dirty="0" err="1" smtClean="0"/>
              <a:t>Саля́т</a:t>
            </a:r>
            <a:r>
              <a:rPr lang="ru-RU" sz="3600" b="1" i="1" dirty="0" smtClean="0"/>
              <a:t> - в исламе обязательная ежедневная пятикратная молитва.</a:t>
            </a:r>
            <a:endParaRPr lang="ru-RU" sz="3600" b="1" i="1" dirty="0"/>
          </a:p>
        </p:txBody>
      </p:sp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437112"/>
            <a:ext cx="2466975" cy="1847850"/>
          </a:xfrm>
          <a:prstGeom prst="rect">
            <a:avLst/>
          </a:prstGeom>
        </p:spPr>
      </p:pic>
      <p:pic>
        <p:nvPicPr>
          <p:cNvPr id="8" name="Рисунок 7" descr="main-80972-b1fb5f1c8fc770e99ec565052e6b69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725144"/>
            <a:ext cx="2114550" cy="140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_1506636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-71872" y="0"/>
            <a:ext cx="9215872" cy="6858000"/>
          </a:xfr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3347864" y="620688"/>
            <a:ext cx="23439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/>
              <a:t>НАМАЗ-</a:t>
            </a:r>
            <a:endParaRPr lang="ru-RU" sz="48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1412776"/>
            <a:ext cx="4572000" cy="458587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>
                <a:latin typeface="Times New Roman" pitchFamily="18" charset="0"/>
              </a:rPr>
              <a:t>Первое, за что Аллах спросит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>
                <a:latin typeface="Times New Roman" pitchFamily="18" charset="0"/>
              </a:rPr>
              <a:t>своих рабов в день суда, будет молитва.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i="1" dirty="0">
                <a:latin typeface="Times New Roman" pitchFamily="18" charset="0"/>
              </a:rPr>
              <a:t>Молитвы подразделяются на: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i="1" dirty="0">
                <a:latin typeface="Times New Roman" pitchFamily="18" charset="0"/>
              </a:rPr>
              <a:t>обязательные;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i="1" dirty="0">
                <a:latin typeface="Times New Roman" pitchFamily="18" charset="0"/>
              </a:rPr>
              <a:t>одобряемые;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b="1" i="1" dirty="0">
                <a:latin typeface="Times New Roman" pitchFamily="18" charset="0"/>
              </a:rPr>
              <a:t>дополнительные.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>
                <a:latin typeface="Times New Roman" pitchFamily="18" charset="0"/>
              </a:rPr>
              <a:t>Обязательных </a:t>
            </a:r>
            <a:r>
              <a:rPr lang="ru-RU" sz="2800" b="1" i="1" dirty="0">
                <a:solidFill>
                  <a:srgbClr val="002060"/>
                </a:solidFill>
                <a:latin typeface="Times New Roman" pitchFamily="18" charset="0"/>
              </a:rPr>
              <a:t>молитв пять.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>
                <a:latin typeface="Times New Roman" pitchFamily="18" charset="0"/>
              </a:rPr>
              <a:t> Молитва состоит из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u="sng" dirty="0" err="1">
                <a:latin typeface="Times New Roman" pitchFamily="18" charset="0"/>
              </a:rPr>
              <a:t>ракятов</a:t>
            </a:r>
            <a:r>
              <a:rPr lang="ru-RU" sz="2800" b="1" i="1" dirty="0">
                <a:latin typeface="Times New Roman" pitchFamily="18" charset="0"/>
              </a:rPr>
              <a:t>.</a:t>
            </a:r>
            <a:endParaRPr lang="ru-RU" sz="2400" b="1" i="1" dirty="0"/>
          </a:p>
        </p:txBody>
      </p:sp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2088232" cy="147818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88224" y="4293096"/>
            <a:ext cx="2304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 typeface="Wingdings" pitchFamily="2" charset="2"/>
              <a:buNone/>
            </a:pPr>
            <a:r>
              <a:rPr lang="ru-RU" b="1" i="1" dirty="0" smtClean="0">
                <a:latin typeface="Times New Roman" pitchFamily="18" charset="0"/>
              </a:rPr>
              <a:t>«Читай то, что внушено тебе из Писания, и совершай намаз. Воистину, намаз оберегает от мерзости и предосудительного»</a:t>
            </a:r>
            <a:endParaRPr lang="ru-RU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d83bfdd482bc9ffd6ab91062b7_prev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43999" cy="6858000"/>
          </a:xfr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07704" y="404664"/>
            <a:ext cx="61027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Совершенный человек в исламе-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э</a:t>
            </a:r>
            <a:r>
              <a:rPr lang="ru-RU" sz="3200" b="1" dirty="0" smtClean="0">
                <a:solidFill>
                  <a:srgbClr val="002060"/>
                </a:solidFill>
              </a:rPr>
              <a:t>то человек, которого отличают:</a:t>
            </a:r>
          </a:p>
          <a:p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412776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i="1" dirty="0" smtClean="0"/>
              <a:t>Правдивость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/>
              <a:t>Надёжность и верность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/>
              <a:t>Искренность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/>
              <a:t>Щедрость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/>
              <a:t>Терпение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/>
              <a:t>Скромность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/>
              <a:t>Вежливость, корректность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/>
              <a:t>Сила нравственная и физическая (аль- </a:t>
            </a:r>
            <a:r>
              <a:rPr lang="ru-RU" sz="2400" b="1" i="1" dirty="0" err="1" smtClean="0"/>
              <a:t>кувва</a:t>
            </a:r>
            <a:r>
              <a:rPr lang="ru-RU" sz="2400" b="1" i="1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/>
              <a:t>Достоинство и самоуважение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/>
              <a:t>Поиск мудрости и знаний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/>
              <a:t>Желание посвятить всё свое время и свою жизнь добрым делам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/>
              <a:t>Общительность, доброе отношение к окружающим</a:t>
            </a:r>
          </a:p>
          <a:p>
            <a:pPr>
              <a:lnSpc>
                <a:spcPct val="80000"/>
              </a:lnSpc>
            </a:pPr>
            <a:r>
              <a:rPr lang="ru-RU" sz="2400" b="1" i="1" dirty="0" smtClean="0"/>
              <a:t>Пристрастие к чистоте и красоте</a:t>
            </a:r>
          </a:p>
        </p:txBody>
      </p:sp>
      <p:pic>
        <p:nvPicPr>
          <p:cNvPr id="7" name="Picture 4" descr="26510913_1212656695_x_7528394ed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6118" y="4941168"/>
            <a:ext cx="1405564" cy="1916832"/>
          </a:xfrm>
          <a:prstGeom prst="rect">
            <a:avLst/>
          </a:prstGeom>
          <a:noFill/>
        </p:spPr>
      </p:pic>
      <p:pic>
        <p:nvPicPr>
          <p:cNvPr id="8" name="Рисунок 7" descr="13295737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581128"/>
            <a:ext cx="1428750" cy="2043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ai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0"/>
            <a:ext cx="9189145" cy="6858000"/>
          </a:xfr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3419872" y="404664"/>
            <a:ext cx="2655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/>
              <a:t>БУДДИЗМ</a:t>
            </a:r>
            <a:endParaRPr lang="ru-RU" sz="4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628800"/>
            <a:ext cx="8508611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ДЛЯ БУДДИЗМА ХАРАКТЕРЕН ОСОБЫЙ ВЗГЛЯД </a:t>
            </a:r>
          </a:p>
          <a:p>
            <a:r>
              <a:rPr lang="ru-RU" sz="2800" b="1" i="1" dirty="0" smtClean="0"/>
              <a:t>НА ЧЕЛОВЕКА.</a:t>
            </a:r>
          </a:p>
          <a:p>
            <a:r>
              <a:rPr lang="ru-RU" sz="2800" b="1" i="1" dirty="0" smtClean="0"/>
              <a:t>БУДДИСТЫ НЕ ВЕРЯТ В ОПРЕДЕЛЕННОГО БОГА.</a:t>
            </a:r>
          </a:p>
          <a:p>
            <a:r>
              <a:rPr lang="ru-RU" sz="2800" b="1" i="1" dirty="0" smtClean="0"/>
              <a:t>МОЛИТВА БУДДИСТА- МАНТРА- ПОМОГАЕТ ДОСТИЧЬ</a:t>
            </a:r>
          </a:p>
          <a:p>
            <a:r>
              <a:rPr lang="ru-RU" sz="2800" b="1" i="1" dirty="0" smtClean="0"/>
              <a:t> ОПРЕДЕЛЕННОЙ</a:t>
            </a:r>
          </a:p>
          <a:p>
            <a:r>
              <a:rPr lang="ru-RU" sz="2800" b="1" i="1" dirty="0" smtClean="0"/>
              <a:t>УМИРОТВОРЕННОСТИ, ОСВОБОДИТЬСЯ ОТ</a:t>
            </a:r>
          </a:p>
          <a:p>
            <a:r>
              <a:rPr lang="ru-RU" sz="2800" b="1" i="1" dirty="0" smtClean="0"/>
              <a:t>СТРАДАНИЙ…</a:t>
            </a:r>
          </a:p>
          <a:p>
            <a:endParaRPr lang="ru-RU" sz="2800" b="1" i="1" dirty="0"/>
          </a:p>
        </p:txBody>
      </p:sp>
      <p:pic>
        <p:nvPicPr>
          <p:cNvPr id="7" name="Рисунок 6" descr="1306568431_1nov12805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365104"/>
            <a:ext cx="1440160" cy="2290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гп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-33417"/>
            <a:ext cx="9144000" cy="6891417"/>
          </a:xfr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95736" y="404664"/>
            <a:ext cx="47444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chemeClr val="tx2">
                    <a:satMod val="130000"/>
                  </a:schemeClr>
                </a:solidFill>
              </a:rPr>
              <a:t>Человек в буддизме</a:t>
            </a:r>
            <a:endParaRPr lang="ru-RU" sz="4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980728"/>
            <a:ext cx="74168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002060"/>
                </a:solidFill>
              </a:rPr>
              <a:t>Правильный взгляд- </a:t>
            </a:r>
            <a:r>
              <a:rPr lang="ru-RU" sz="2400" b="1" dirty="0" smtClean="0"/>
              <a:t>изменяй не других людей и обстоятельства, а своё отношение к ним.</a:t>
            </a:r>
          </a:p>
          <a:p>
            <a:pPr algn="just"/>
            <a:r>
              <a:rPr lang="ru-RU" sz="2400" b="1" u="sng" dirty="0" smtClean="0">
                <a:solidFill>
                  <a:srgbClr val="002060"/>
                </a:solidFill>
              </a:rPr>
              <a:t>Правильная речь- </a:t>
            </a:r>
            <a:r>
              <a:rPr lang="ru-RU" sz="2400" b="1" dirty="0" smtClean="0"/>
              <a:t>воздерживайся от лжи, сквернословия, грубых выражений.</a:t>
            </a:r>
          </a:p>
          <a:p>
            <a:pPr algn="just"/>
            <a:r>
              <a:rPr lang="ru-RU" sz="2400" b="1" u="sng" dirty="0" smtClean="0">
                <a:solidFill>
                  <a:srgbClr val="002060"/>
                </a:solidFill>
              </a:rPr>
              <a:t>Правильные действия- </a:t>
            </a:r>
            <a:r>
              <a:rPr lang="ru-RU" sz="2400" b="1" dirty="0" smtClean="0"/>
              <a:t>сознательно поступай так, чтобы не наносить вреда другим живым существам.</a:t>
            </a:r>
          </a:p>
          <a:p>
            <a:pPr algn="ctr"/>
            <a:endParaRPr lang="ru-RU" sz="2800" b="1" dirty="0" smtClean="0"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Любовь и сострадание ко всем живым существам, готовность прийти им на помощь и желание, чтобы они освободились от страданий, - вот </a:t>
            </a:r>
            <a:r>
              <a:rPr lang="ru-RU" sz="2800" b="1" u="sng" dirty="0" smtClean="0">
                <a:latin typeface="Monotype Corsiva" pitchFamily="66" charset="0"/>
              </a:rPr>
              <a:t>что делает человека сильным и счастливым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</a:p>
          <a:p>
            <a:pPr algn="just"/>
            <a:endParaRPr lang="ru-RU" sz="2400" b="1" dirty="0"/>
          </a:p>
        </p:txBody>
      </p:sp>
      <p:pic>
        <p:nvPicPr>
          <p:cNvPr id="7" name="Рисунок 6" descr="183670_197011143662237_111297472233605_662731_609104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301208"/>
            <a:ext cx="1619672" cy="1214754"/>
          </a:xfrm>
          <a:prstGeom prst="rect">
            <a:avLst/>
          </a:prstGeom>
        </p:spPr>
      </p:pic>
      <p:pic>
        <p:nvPicPr>
          <p:cNvPr id="8" name="Рисунок 7" descr="iCA81P7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5301208"/>
            <a:ext cx="1428750" cy="1076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5400333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2267744" y="620688"/>
            <a:ext cx="4497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СОТВОРЕНИЕ ЧЕЛОВЕКА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24744"/>
            <a:ext cx="914400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200" dirty="0" smtClean="0">
                <a:solidFill>
                  <a:srgbClr val="7030A0"/>
                </a:solidFill>
              </a:rPr>
              <a:t>Вот, что рассказывают о сотворении человека Священные книги иудеев, христиан 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smtClean="0">
                <a:solidFill>
                  <a:srgbClr val="7030A0"/>
                </a:solidFill>
              </a:rPr>
              <a:t>                                и мусульман.</a:t>
            </a:r>
            <a:endParaRPr lang="ru-RU" sz="3200" b="1" dirty="0" smtClean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348880"/>
            <a:ext cx="4572000" cy="25354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 i="1" dirty="0" smtClean="0"/>
              <a:t>Библия, книга Бытия, 1 глава, стихи 27 — 28:</a:t>
            </a:r>
          </a:p>
          <a:p>
            <a:pPr>
              <a:lnSpc>
                <a:spcPct val="80000"/>
              </a:lnSpc>
            </a:pPr>
            <a:r>
              <a:rPr lang="ru-RU" i="1" dirty="0" smtClean="0"/>
              <a:t>И сотворил Бог человека по образу Своему, по образу Божию сотворил его; мужчину и женщину сотворил их. 28 И благословил их Бог, и сказал им Бог: плодитесь и размножайтесь, и наполняйте землю, и обладайте ею, и владычествуйте над рыбами морскими и над птицами небесными, и над всякими животным, пресмыкающимся по земле.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3645024"/>
            <a:ext cx="356388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Коран, Сура 38, </a:t>
            </a:r>
            <a:r>
              <a:rPr lang="ru-RU" b="1" dirty="0" err="1" smtClean="0"/>
              <a:t>аяты</a:t>
            </a:r>
            <a:r>
              <a:rPr lang="ru-RU" b="1" dirty="0" smtClean="0"/>
              <a:t> 71 — 73 (перевод В. Пороховой):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i="1" dirty="0" smtClean="0"/>
              <a:t>И вспомните,</a:t>
            </a:r>
            <a:br>
              <a:rPr lang="ru-RU" i="1" dirty="0" smtClean="0"/>
            </a:br>
            <a:r>
              <a:rPr lang="ru-RU" i="1" dirty="0" smtClean="0"/>
              <a:t>Как Бог ваш ангелам сказал:</a:t>
            </a:r>
            <a:br>
              <a:rPr lang="ru-RU" i="1" dirty="0" smtClean="0"/>
            </a:br>
            <a:r>
              <a:rPr lang="ru-RU" i="1" dirty="0" smtClean="0"/>
              <a:t>«Я человека сотворю из глины.</a:t>
            </a:r>
            <a:br>
              <a:rPr lang="ru-RU" i="1" dirty="0" smtClean="0"/>
            </a:br>
            <a:r>
              <a:rPr lang="ru-RU" b="1" i="1" dirty="0" smtClean="0"/>
              <a:t>72.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Когда Я вид ему придам,</a:t>
            </a:r>
            <a:br>
              <a:rPr lang="ru-RU" i="1" dirty="0" smtClean="0"/>
            </a:br>
            <a:r>
              <a:rPr lang="ru-RU" i="1" dirty="0" smtClean="0"/>
              <a:t>Вдохну в него от Духа Моего, —</a:t>
            </a:r>
            <a:br>
              <a:rPr lang="ru-RU" i="1" dirty="0" smtClean="0"/>
            </a:br>
            <a:r>
              <a:rPr lang="ru-RU" i="1" dirty="0" smtClean="0"/>
              <a:t>Падите ниц пред ним в поклоне».</a:t>
            </a:r>
            <a:br>
              <a:rPr lang="ru-RU" i="1" dirty="0" smtClean="0"/>
            </a:br>
            <a:r>
              <a:rPr lang="ru-RU" b="1" i="1" dirty="0" smtClean="0"/>
              <a:t>73.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И пали ангелы все вместе ниц пред ним.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5400333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0"/>
            <a:ext cx="9143999" cy="6858000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27584" y="620688"/>
            <a:ext cx="7416824" cy="2858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rgbClr val="7030A0"/>
                </a:solidFill>
              </a:rPr>
              <a:t>Мы видим, что иудеи, христиане и мусульмане считают человека Божьим творением. Это налагает на человека большую ответственность перед Богом, ведь в Библии сказано, что человеку отдаётся во владение земля и все, кто её населяет, а в Коране — что человек возвышается даже над ангелами.</a:t>
            </a:r>
          </a:p>
        </p:txBody>
      </p:sp>
      <p:pic>
        <p:nvPicPr>
          <p:cNvPr id="6" name="Рисунок 5" descr="relig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3501008"/>
            <a:ext cx="2571750" cy="2381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13221295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573016"/>
            <a:ext cx="1440160" cy="1080120"/>
          </a:xfrm>
          <a:prstGeom prst="rect">
            <a:avLst/>
          </a:prstGeom>
        </p:spPr>
      </p:pic>
      <p:pic>
        <p:nvPicPr>
          <p:cNvPr id="8" name="Рисунок 7" descr="main-80972-b1fb5f1c8fc770e99ec565052e6b69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5229200"/>
            <a:ext cx="1633339" cy="108153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3356992"/>
            <a:ext cx="1583319" cy="106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183670_197011143662237_111297472233605_662731_6091042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00192" y="5085184"/>
            <a:ext cx="1547664" cy="11607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0" y="-16850"/>
            <a:ext cx="9144000" cy="6874850"/>
          </a:xfr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267744" y="404664"/>
            <a:ext cx="52325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Притча о счастье</a:t>
            </a:r>
            <a:endParaRPr lang="ru-RU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340768"/>
            <a:ext cx="79208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Когда Бог слепил человека из глины, у него остался неиспользованный кусочек.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- Чего еще слепить тебе? - спросил Бог   у человека.</a:t>
            </a:r>
          </a:p>
          <a:p>
            <a:r>
              <a:rPr lang="ru-RU" sz="3200" b="1" dirty="0" smtClean="0">
                <a:solidFill>
                  <a:schemeClr val="tx1"/>
                </a:solidFill>
              </a:rPr>
              <a:t>-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Слепи мне счастье, - попросил тот.</a:t>
            </a:r>
          </a:p>
        </p:txBody>
      </p:sp>
      <p:pic>
        <p:nvPicPr>
          <p:cNvPr id="7" name="Рисунок 6" descr="iCAJNU7A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4005064"/>
            <a:ext cx="3491880" cy="2607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ug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Picture 7" descr="C:\Users\Егор\Desktop\Мамулины документы\11 картинки ворд\мал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1643062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Егор\Desktop\мама\11 картинки ворд\далай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797152"/>
            <a:ext cx="14224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Users\Егор\Desktop\Мамулины документы\11 картинки ворд\дев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861048"/>
            <a:ext cx="1214438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Егор\Desktop\мама\11 картинки ворд\мать Тереза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188" y="4929188"/>
            <a:ext cx="16430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331640" y="404664"/>
            <a:ext cx="24983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Человек-</a:t>
            </a:r>
            <a:r>
              <a:rPr lang="ru-RU" sz="4000" dirty="0" smtClean="0"/>
              <a:t> </a:t>
            </a:r>
            <a:endParaRPr lang="ru-RU" sz="4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476672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Каждый из людей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высшее из земных созданий, одаренное разумом, свободной волей и словесною речью.</a:t>
            </a:r>
          </a:p>
          <a:p>
            <a:r>
              <a:rPr lang="ru-RU" sz="2400" b="1" i="1" u="sng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Этимология (версия происхождения)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: от чело- верх, век- сила, т.е. обладающий полной силой, взрослый.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hetki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1" y="0"/>
            <a:ext cx="9144000" cy="6858000"/>
          </a:xfr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1404664" y="2564904"/>
            <a:ext cx="457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Молитва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476672"/>
            <a:ext cx="48826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</a:rPr>
              <a:t>Молитва-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628800"/>
            <a:ext cx="58143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Молитва-это естественный путь для общения с Богом, разговор с ним. Для верующего - это потребность, а не обязанность.</a:t>
            </a:r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2564904"/>
            <a:ext cx="1906428" cy="1427981"/>
          </a:xfrm>
          <a:prstGeom prst="rect">
            <a:avLst/>
          </a:prstGeom>
        </p:spPr>
      </p:pic>
      <p:pic>
        <p:nvPicPr>
          <p:cNvPr id="9" name="Рисунок 3"/>
          <p:cNvPicPr>
            <a:picLocks noChangeAspect="1" noChangeArrowheads="1"/>
          </p:cNvPicPr>
          <p:nvPr/>
        </p:nvPicPr>
        <p:blipFill>
          <a:blip r:embed="rId4" cstate="print"/>
          <a:srcRect l="53394" t="25452" r="19188" b="21242"/>
          <a:stretch>
            <a:fillRect/>
          </a:stretch>
        </p:blipFill>
        <p:spPr bwMode="auto">
          <a:xfrm>
            <a:off x="7092280" y="4581128"/>
            <a:ext cx="1586808" cy="188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7021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789040"/>
            <a:ext cx="1160685" cy="2194452"/>
          </a:xfrm>
          <a:prstGeom prst="rect">
            <a:avLst/>
          </a:prstGeom>
          <a:noFill/>
        </p:spPr>
      </p:pic>
      <p:pic>
        <p:nvPicPr>
          <p:cNvPr id="12" name="Рисунок 11"/>
          <p:cNvPicPr/>
          <p:nvPr/>
        </p:nvPicPr>
        <p:blipFill>
          <a:blip r:embed="rId6" cstate="print"/>
          <a:srcRect l="12914" t="15443" r="48590" b="11646"/>
          <a:stretch>
            <a:fillRect/>
          </a:stretch>
        </p:blipFill>
        <p:spPr bwMode="auto">
          <a:xfrm>
            <a:off x="3779912" y="4869160"/>
            <a:ext cx="136815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bibl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90446"/>
            <a:ext cx="9396536" cy="7048446"/>
          </a:xfrm>
        </p:spPr>
      </p:pic>
      <p:sp>
        <p:nvSpPr>
          <p:cNvPr id="5" name="TextBox 4"/>
          <p:cNvSpPr txBox="1"/>
          <p:nvPr/>
        </p:nvSpPr>
        <p:spPr>
          <a:xfrm>
            <a:off x="3059832" y="260648"/>
            <a:ext cx="3627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</a:rPr>
              <a:t>Чтение-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13407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ru-RU" sz="3600" dirty="0" smtClean="0"/>
              <a:t>  </a:t>
            </a:r>
            <a:r>
              <a:rPr lang="ru-RU" sz="3600" b="1" i="1" dirty="0" smtClean="0"/>
              <a:t>важная часть жизни христианина, иудея, мусульманина</a:t>
            </a:r>
          </a:p>
        </p:txBody>
      </p:sp>
      <p:pic>
        <p:nvPicPr>
          <p:cNvPr id="8" name="Picture 4" descr="00091bq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37759">
            <a:off x="3729596" y="3333287"/>
            <a:ext cx="1957028" cy="283616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9" name="Рисунок 8" descr="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60430">
            <a:off x="6352886" y="3182920"/>
            <a:ext cx="1838652" cy="2448272"/>
          </a:xfrm>
          <a:prstGeom prst="rect">
            <a:avLst/>
          </a:prstGeom>
        </p:spPr>
      </p:pic>
      <p:pic>
        <p:nvPicPr>
          <p:cNvPr id="10" name="Рисунок 9" descr="iCA9DZ01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08444">
            <a:off x="1107946" y="3501123"/>
            <a:ext cx="1944216" cy="2651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slide0001_background.gi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85393" cy="6858000"/>
          </a:xfrm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2771800" y="548680"/>
            <a:ext cx="3696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</a:rPr>
              <a:t>Таинства-</a:t>
            </a:r>
            <a:endParaRPr lang="ru-RU" sz="6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141277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ru-RU" sz="32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1728192" cy="183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C:\Users\Егор\Desktop\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009504"/>
            <a:ext cx="2305967" cy="1848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286000" y="1556792"/>
            <a:ext cx="457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Та́инство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— по учению христианской церкви есть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священнодействие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(обряд), в котором верующим сообщается под видимым образом невидимая благодать Божия.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60648"/>
            <a:ext cx="1847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400" dirty="0"/>
          </a:p>
        </p:txBody>
      </p:sp>
      <p:pic>
        <p:nvPicPr>
          <p:cNvPr id="9" name="Содержимое 8" descr="DSC001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1" y="0"/>
            <a:ext cx="9144000" cy="6858000"/>
          </a:xfrm>
          <a:effectLst>
            <a:softEdge rad="6350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866" y="188640"/>
            <a:ext cx="92972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Таинства Крещения и Евхаристии-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980728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3200" b="1" i="1" dirty="0" smtClean="0"/>
              <a:t>В христианстве - священные действия, через которые верующие могут духовно прикоснуться к Христу, почувствовать его присутствие.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228184" y="4653136"/>
            <a:ext cx="2389597" cy="1774081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84784"/>
            <a:ext cx="1651407" cy="221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ВИКТОР ВАСНЕЦ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941168"/>
            <a:ext cx="2235696" cy="1683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07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1" y="0"/>
            <a:ext cx="9144000" cy="6858000"/>
          </a:xfrm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347864" y="548680"/>
            <a:ext cx="25407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Таинства</a:t>
            </a:r>
            <a:endParaRPr lang="ru-RU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556792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hlinkClick r:id="rId3" tooltip="Крещение (таинство)"/>
              </a:rPr>
              <a:t>Крещение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</a:rPr>
              <a:t>—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приобщение к Церкви и очищение от грехов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hlinkClick r:id="rId4" tooltip="Миропомазание"/>
              </a:rPr>
              <a:t>Миропомазание</a:t>
            </a:r>
            <a:r>
              <a:rPr lang="ru-RU" sz="2400" dirty="0" smtClean="0">
                <a:latin typeface="Times New Roman" pitchFamily="18" charset="0"/>
              </a:rPr>
              <a:t> — освящение человека путем смазывания его ароматической смесью (миро)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hlinkClick r:id="rId5" tooltip="Евхаристия"/>
              </a:rPr>
              <a:t>Евхаристия</a:t>
            </a:r>
            <a:r>
              <a:rPr lang="ru-RU" sz="2400" dirty="0" smtClean="0">
                <a:latin typeface="Times New Roman" pitchFamily="18" charset="0"/>
              </a:rPr>
              <a:t> (причащение), при совершении которого верующие, согласно христианскому вероучению, приобщаются к Христу и тем самым освобождаются от грехов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hlinkClick r:id="rId6" tooltip="Исповедь"/>
              </a:rPr>
              <a:t>Исповедь</a:t>
            </a:r>
            <a:r>
              <a:rPr lang="ru-RU" sz="2400" dirty="0" smtClean="0">
                <a:latin typeface="Times New Roman" pitchFamily="18" charset="0"/>
              </a:rPr>
              <a:t> (покаяние) — «отпущения грехов», от имени Христа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hlinkClick r:id="rId7" tooltip="Церковный брак"/>
              </a:rPr>
              <a:t>Брак</a:t>
            </a:r>
            <a:r>
              <a:rPr lang="ru-RU" sz="2400" dirty="0" smtClean="0">
                <a:latin typeface="Times New Roman" pitchFamily="18" charset="0"/>
              </a:rPr>
              <a:t> (венчание)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hlinkClick r:id="rId8" tooltip="Елеосвящение"/>
              </a:rPr>
              <a:t>Елеосвящение</a:t>
            </a:r>
            <a:r>
              <a:rPr lang="ru-RU" sz="2400" dirty="0" smtClean="0">
                <a:latin typeface="Times New Roman" pitchFamily="18" charset="0"/>
              </a:rPr>
              <a:t> (соборование) больного (согласно православному учению, больному прощаются грехи, которые он забыл или не успел исповедать)</a:t>
            </a:r>
          </a:p>
          <a:p>
            <a:pPr algn="just">
              <a:lnSpc>
                <a:spcPct val="80000"/>
              </a:lnSpc>
            </a:pPr>
            <a:r>
              <a:rPr lang="ru-RU" sz="2400" dirty="0" smtClean="0">
                <a:latin typeface="Times New Roman" pitchFamily="18" charset="0"/>
                <a:hlinkClick r:id="rId9" tooltip="Священство"/>
              </a:rPr>
              <a:t>Священство</a:t>
            </a:r>
            <a:r>
              <a:rPr lang="ru-RU" sz="2400" dirty="0" smtClean="0">
                <a:latin typeface="Times New Roman" pitchFamily="18" charset="0"/>
              </a:rPr>
              <a:t> (рукоположение) — посвящение в </a:t>
            </a:r>
            <a:r>
              <a:rPr lang="ru-RU" sz="2400" smtClean="0">
                <a:latin typeface="Times New Roman" pitchFamily="18" charset="0"/>
              </a:rPr>
              <a:t>священнослужители . </a:t>
            </a:r>
            <a:endParaRPr lang="ru-RU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mzl_avfirnnh_320x480-7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10086" y="0"/>
            <a:ext cx="913391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75856" y="188640"/>
            <a:ext cx="38179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i="1" dirty="0" smtClean="0">
                <a:solidFill>
                  <a:schemeClr val="accent4">
                    <a:lumMod val="50000"/>
                  </a:schemeClr>
                </a:solidFill>
              </a:rPr>
              <a:t>ИУДАИЗМ-</a:t>
            </a:r>
            <a:endParaRPr lang="ru-RU" sz="6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96752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.Молитва</a:t>
            </a:r>
          </a:p>
          <a:p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.Чтение Святого писания</a:t>
            </a:r>
          </a:p>
          <a:p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.Строгое соблюдение религиозных предписаний, заповедей.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9" name="Рисунок 8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509120"/>
            <a:ext cx="3191738" cy="2164662"/>
          </a:xfrm>
          <a:prstGeom prst="rect">
            <a:avLst/>
          </a:prstGeom>
        </p:spPr>
      </p:pic>
      <p:pic>
        <p:nvPicPr>
          <p:cNvPr id="10" name="Рисунок 9" descr="605judais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564904"/>
            <a:ext cx="1656184" cy="1685071"/>
          </a:xfrm>
          <a:prstGeom prst="rect">
            <a:avLst/>
          </a:prstGeom>
        </p:spPr>
      </p:pic>
      <p:pic>
        <p:nvPicPr>
          <p:cNvPr id="11" name="Рисунок 10" descr="iCA9DZ01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88224" y="1340768"/>
            <a:ext cx="1800200" cy="2454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525</Words>
  <Application>Microsoft Office PowerPoint</Application>
  <PresentationFormat>Экран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asus</cp:lastModifiedBy>
  <cp:revision>25</cp:revision>
  <dcterms:created xsi:type="dcterms:W3CDTF">2012-05-29T15:38:27Z</dcterms:created>
  <dcterms:modified xsi:type="dcterms:W3CDTF">2020-11-12T15:25:00Z</dcterms:modified>
</cp:coreProperties>
</file>