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3.0030943500483503E-2"/>
          <c:y val="4.0725528263699858E-2"/>
          <c:w val="0.56449951650780505"/>
          <c:h val="0.936002741299900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Здоровье людей</c:v>
                </c:pt>
              </c:strCache>
            </c:strRef>
          </c:tx>
          <c:explosion val="9"/>
          <c:dPt>
            <c:idx val="0"/>
            <c:explosion val="4"/>
          </c:dPt>
          <c:dPt>
            <c:idx val="1"/>
            <c:explosion val="2"/>
          </c:dPt>
          <c:dPt>
            <c:idx val="2"/>
            <c:explosion val="6"/>
          </c:dPt>
          <c:dPt>
            <c:idx val="3"/>
            <c:explosion val="1"/>
          </c:dPt>
          <c:cat>
            <c:strRef>
              <c:f>Лист1!$A$2:$A$5</c:f>
              <c:strCache>
                <c:ptCount val="4"/>
                <c:pt idx="0">
                  <c:v>образ жизни</c:v>
                </c:pt>
                <c:pt idx="1">
                  <c:v>окружающая среда</c:v>
                </c:pt>
                <c:pt idx="2">
                  <c:v>генетическая предрасположенность</c:v>
                </c:pt>
                <c:pt idx="3">
                  <c:v>здравоохранение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8866887691670144"/>
          <c:y val="0.11354772033243761"/>
          <c:w val="0.33413811207830318"/>
          <c:h val="0.75069471612612004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0.17895</cdr:x>
      <cdr:y>0.68642</cdr:y>
    </cdr:from>
    <cdr:to>
      <cdr:x>0.27369</cdr:x>
      <cdr:y>0.77369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2996782"/>
          <a:ext cx="685823" cy="381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20 %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0.10526</cdr:x>
      <cdr:y>0.36096</cdr:y>
    </cdr:from>
    <cdr:to>
      <cdr:x>0.18947</cdr:x>
      <cdr:y>0.44823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1575865"/>
          <a:ext cx="609597" cy="381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</cdr:x>
      <cdr:y>0.13963</cdr:y>
    </cdr:from>
    <cdr:to>
      <cdr:x>0.31579</cdr:x>
      <cdr:y>0.24435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7800" y="609600"/>
          <a:ext cx="838204" cy="457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10 %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40344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04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7486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1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57921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375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1852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7594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9557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2325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1266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23841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34899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89055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02594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8934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2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commons.wikimedia.org/wiki/File:Pilates_01.jpg?uselang=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469053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88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88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Движение </a:t>
            </a:r>
            <a:r>
              <a:rPr lang="ru-RU" sz="8800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 это </a:t>
            </a:r>
            <a:r>
              <a:rPr lang="ru-RU" sz="88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жизнь</a:t>
            </a:r>
            <a:endParaRPr lang="ru-RU" sz="8800" b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зо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124" y="3200400"/>
            <a:ext cx="3124200" cy="2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8305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движения: физически активная жизнь, включая специальные физические упражнения с учётом возрастных и физиологических особенностей;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69557"/>
            <a:ext cx="6400800" cy="47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личная и общественная гигиена: гигиена неотъемлемая часть здорового образа жизни, и чистоту необходимо соблюдать ежедневно.</a:t>
            </a:r>
          </a:p>
        </p:txBody>
      </p:sp>
      <p:pic>
        <p:nvPicPr>
          <p:cNvPr id="3" name="Рисунок 2" descr="img6.jpg"/>
          <p:cNvPicPr>
            <a:picLocks noChangeAspect="1"/>
          </p:cNvPicPr>
          <p:nvPr/>
        </p:nvPicPr>
        <p:blipFill>
          <a:blip r:embed="rId2"/>
          <a:srcRect l="3333" t="3293" b="3293"/>
          <a:stretch>
            <a:fillRect/>
          </a:stretch>
        </p:blipFill>
        <p:spPr>
          <a:xfrm>
            <a:off x="1066800" y="1447800"/>
            <a:ext cx="6553200" cy="474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 школьного возраста является по-настоящему уникальным: столь интенсивного развития человек больше не переживает никогда – за 7 лет его формирование достигает невероятных высот, что становится возможным благодаря особому детскому потенциалу развития – психического и физического. В школьном возрасте формируются основные жизненные понятия, в том числе понятие здоровья и правильного здорового поведения. Полученные в этом возрасте представления порой бывают необычайно стойкими и ложатся в основу дальнейшего развития человека.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97b315ac0f25223659a0195d65f640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59624"/>
            <a:ext cx="3733800" cy="3399428"/>
          </a:xfrm>
          <a:prstGeom prst="rect">
            <a:avLst/>
          </a:prstGeom>
        </p:spPr>
      </p:pic>
      <p:pic>
        <p:nvPicPr>
          <p:cNvPr id="5122" name="Picture 2" descr="Картинки по запросу картинки зож для школь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3679634" cy="33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609600"/>
            <a:ext cx="4191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Рациональный режим дня</a:t>
            </a:r>
          </a:p>
          <a:p>
            <a:pPr algn="ctr"/>
            <a:endParaRPr lang="ru-RU" sz="2000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 дня подразумевает особое распределение времени и чередование различных видов деятельности в течение дня. Соблюдение режима дает возможность наладить функционирование всех органов и систем, облегчить процесс обучения, сделать процессы работы и восстановления организма наиболее эффективными.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Картинки по запросу режим 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1634" y="1066800"/>
            <a:ext cx="458072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Питание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связи с важностью такого компонента питания, как регулярность, в выходные и праздничные дни родителям рекомендуют придерживаться того же распорядка приема пищи, что и в дошкольном учреждении. Конечно, вполне допустимо отклонение от режима питания, обоснованное, например, выездом на природу, однако и в этом случае прием пищи лучше максимально приближать к привычному времени.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артинки по запросу питание зо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019800" cy="377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Физическая нагрузка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правило, в детском саду здоровый образ жизни реализуется в частности регулярными физическими нагрузками. Ежедневная зарядка, занятия физкультурой и танцами, подвижные игры на свежем воздухе являются обязательными практически в любом дошкольном учреждении. Не должны стать исключением и выходные дни. Старайтесь организовывать выезды на природу, посещать вместе спортзалы и стадионы, а в возрасте 5-6 лет вполне можно начинать заниматься некоторыми видами спорта в секциях.</a:t>
            </a:r>
          </a:p>
          <a:p>
            <a:pPr algn="just"/>
            <a:r>
              <a:rPr lang="ru-RU" dirty="0" smtClean="0"/>
              <a:t>  </a:t>
            </a:r>
            <a:endParaRPr lang="ru-RU" dirty="0"/>
          </a:p>
        </p:txBody>
      </p:sp>
      <p:pic>
        <p:nvPicPr>
          <p:cNvPr id="8194" name="Picture 2" descr="Картинки по запросу физическая нагрузка для детей 12 л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7036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1452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9" y="3048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Закаливание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Польза закаливающих процедур заключается в повышении сопротивляемости организма ребенка к различным инфекционным заболеваниям. Кроме того, замечено, что закаливание способствует повышению работоспособности и развитию целого комплекса компенсаторных реакций.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9218" name="Picture 2" descr="Картинки по запросу закали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41039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закали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45606"/>
            <a:ext cx="3943217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1"/>
            <a:ext cx="8458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Благополучная психологическая обстановка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Касательно психологической обстановки в школьном возрасте значение имеют два аспекта: отношения в семье и обстановка в школьном учреждении. Отношения в семье являются основой психологического состояния ребенка: именно от них зависит, насколько ребенок уверен в своих силах, насколько он весел и любознателен, насколько открыт общению и готов к настоящей дружбе. Если ребенок знает, что дома его ждут любящие родители, которым можно поверить все свои тревоги и неудачи, от которых он получит новый заряд любви и тепла, ему по силам будет перенести многие неприятности и невзгоды.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829" y="3886200"/>
            <a:ext cx="402336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друж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06476"/>
            <a:ext cx="36322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"/>
            <a:ext cx="86867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Каждому ребенку хочется быть сильным, бодрым, энергичным - бегать, не уставая, кататься на велосипеде, плавать, играть вместе со сверстниками во дворе, не мучиться головными болями или бесконечными насморками.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детства заботьтесь 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своем здоровье!</a:t>
            </a: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159" y="2438400"/>
            <a:ext cx="658368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393" y="3352800"/>
            <a:ext cx="8229600" cy="13849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 это образ жизни, направленный на профилактику болезней человека и укрепление здоровья.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7620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 состояние любого живого организма, при котором он в целом и все его органы способны полностью выполнять свои функции; отсутствие недуга, болезни.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4800600"/>
            <a:ext cx="8382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 мнению врачей, здоровье людей зависит на 50-55 % именно от образа жизни, на 20 % - от окружающей среды, на 18–20 % - от генетической предрасположенности, и лишь на 8–10 % - от здравоохранения.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549369727"/>
              </p:ext>
            </p:extLst>
          </p:nvPr>
        </p:nvGraphicFramePr>
        <p:xfrm>
          <a:off x="838200" y="533400"/>
          <a:ext cx="7239000" cy="436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3800" y="24823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524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физкультурой - одна из основных составляющих здорового образа жизни.</a:t>
            </a:r>
          </a:p>
        </p:txBody>
      </p:sp>
      <p:pic>
        <p:nvPicPr>
          <p:cNvPr id="3" name="Рисунок 2" descr="6be39770663fc422b2a50451b51a8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477206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Здоровый образ жизни является условием для развития разных сторон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активной жизни человека, достижения им долголетия и полноценной жизни, для активного труда, занятия семейными делами, занятием спортом, отдыха.</a:t>
            </a:r>
          </a:p>
        </p:txBody>
      </p:sp>
      <p:pic>
        <p:nvPicPr>
          <p:cNvPr id="2050" name="Picture 2" descr="Картинки по запросу зо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93216"/>
            <a:ext cx="5715000" cy="4152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61814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Актуальность ЗОЖ возрастает с каждым днем, плохое питание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вредные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привычки, нежелание заниматься спортом негативно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сказываются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болезней, долгой жизни. ЗОЖ волнует людей,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хотят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дольше жить и чувствовать себя при этом хорошо.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сноубор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3928"/>
            <a:ext cx="4285348" cy="28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962170"/>
            <a:ext cx="8382000" cy="18947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здорового образа жизни: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окружающая среда: безопасная и благоприятная для обитания, знания о влиянии неблагоприятных факторов окружающей среды на здоровье;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8ed8_6b12d031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6" y="2667000"/>
            <a:ext cx="4816539" cy="384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269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429000"/>
            <a:ext cx="3927575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301" y="228600"/>
            <a:ext cx="746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отказ от курения, наркотиков и употребления алкоголя;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зож против алкого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42" y="905708"/>
            <a:ext cx="34671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отказ от кур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406" y="896527"/>
            <a:ext cx="4169425" cy="278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отказ от наркот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7101" y="3667391"/>
            <a:ext cx="2248467" cy="224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816" y="304800"/>
            <a:ext cx="8458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здоровое питание: умеренное, соответствующее физиологическим особенностям конкретного человека, информированность о качестве употребляемых продуктов;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2203_html_7f8317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90" y="1627758"/>
            <a:ext cx="7773251" cy="4572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560</TotalTime>
  <Words>334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 Движение - это жизнь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пк</dc:creator>
  <cp:lastModifiedBy>asus</cp:lastModifiedBy>
  <cp:revision>60</cp:revision>
  <dcterms:created xsi:type="dcterms:W3CDTF">2015-10-20T04:37:18Z</dcterms:created>
  <dcterms:modified xsi:type="dcterms:W3CDTF">2020-10-12T17:13:38Z</dcterms:modified>
</cp:coreProperties>
</file>